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omments/modernComment_111_839D1DDD.xml" ContentType="application/vnd.ms-powerpoint.comments+xml"/>
  <Override PartName="/ppt/comments/modernComment_115_3CC39A7B.xml" ContentType="application/vnd.ms-powerpoint.comments+xml"/>
  <Override PartName="/ppt/comments/modernComment_123_8AC08BEA.xml" ContentType="application/vnd.ms-powerpoint.comments+xml"/>
  <Override PartName="/ppt/comments/modernComment_11B_33590CD3.xml" ContentType="application/vnd.ms-powerpoint.comments+xml"/>
  <Override PartName="/ppt/comments/modernComment_125_F6616672.xml" ContentType="application/vnd.ms-powerpoint.comments+xml"/>
  <Override PartName="/ppt/comments/modernComment_11C_D592D18F.xml" ContentType="application/vnd.ms-powerpoint.comments+xml"/>
  <Override PartName="/ppt/comments/modernComment_11D_A47D3AEC.xml" ContentType="application/vnd.ms-powerpoint.comments+xml"/>
  <Override PartName="/ppt/notesSlides/notesSlide1.xml" ContentType="application/vnd.openxmlformats-officedocument.presentationml.notesSlide+xml"/>
  <Override PartName="/ppt/comments/modernComment_127_1FCCD7A3.xml" ContentType="application/vnd.ms-powerpoint.comments+xml"/>
  <Override PartName="/ppt/comments/modernComment_12A_E7898E9B.xml" ContentType="application/vnd.ms-powerpoint.comments+xml"/>
  <Override PartName="/ppt/comments/modernComment_122_7A4009A3.xml" ContentType="application/vnd.ms-powerpoint.comments+xml"/>
  <Override PartName="/ppt/comments/modernComment_119_1C446A99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23"/>
  </p:notesMasterIdLst>
  <p:sldIdLst>
    <p:sldId id="273" r:id="rId2"/>
    <p:sldId id="277" r:id="rId3"/>
    <p:sldId id="279" r:id="rId4"/>
    <p:sldId id="291" r:id="rId5"/>
    <p:sldId id="299" r:id="rId6"/>
    <p:sldId id="283" r:id="rId7"/>
    <p:sldId id="296" r:id="rId8"/>
    <p:sldId id="292" r:id="rId9"/>
    <p:sldId id="293" r:id="rId10"/>
    <p:sldId id="284" r:id="rId11"/>
    <p:sldId id="285" r:id="rId12"/>
    <p:sldId id="300" r:id="rId13"/>
    <p:sldId id="295" r:id="rId14"/>
    <p:sldId id="298" r:id="rId15"/>
    <p:sldId id="289" r:id="rId16"/>
    <p:sldId id="290" r:id="rId17"/>
    <p:sldId id="286" r:id="rId18"/>
    <p:sldId id="287" r:id="rId19"/>
    <p:sldId id="281" r:id="rId20"/>
    <p:sldId id="280" r:id="rId21"/>
    <p:sldId id="278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7EBF00E-3010-5BE8-5D3D-41DB8212DBB2}" name="Kaan Akbulut" initials="KA" userId="S::kaan.akbulut@uzk.onmicrosoft.com::8ddce228-cede-4265-8c6f-bdda66240ae9" providerId="AD"/>
  <p188:author id="{BBF92538-0496-0E2E-5042-3B570E75C9D1}" name="johannes.simon@ok.de" initials="jo" userId="S::urn:spo:guest#johannes.simon@ok.de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B5F8"/>
    <a:srgbClr val="619E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D6CD70-7520-A586-8A28-F569F92F5083}" v="4" dt="2024-01-16T23:36:46.113"/>
    <p1510:client id="{2EC43BA6-D68A-B030-F01F-8A3A403B95A2}" v="40" dt="2024-01-17T15:51:44.385"/>
    <p1510:client id="{485DCFFC-0ECB-F24E-B140-66F23D930997}" v="2619" dt="2024-01-16T17:34:51.300"/>
    <p1510:client id="{5C61F666-E29A-D57F-D1CC-423B3CED4D8E}" v="667" dt="2024-01-15T17:58:32.421"/>
    <p1510:client id="{84A95DA4-C1E4-D08E-39FB-122EAA33A5A9}" v="280" dt="2024-01-17T15:23:55.340"/>
    <p1510:client id="{870FAE58-ED2F-0F47-5935-DC1965F2C0DE}" v="585" dt="2024-01-15T19:35:41.327"/>
    <p1510:client id="{899BBEF8-78B8-BDCD-2B8D-58EE2A1CBB61}" v="1" dt="2024-01-15T22:33:57.026"/>
    <p1510:client id="{B2E7864D-3DFC-B556-2FAE-E6DECCC185D8}" v="5" dt="2024-01-16T17:21:43.4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3840"/>
        <p:guide orient="horz" pos="216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omments/modernComment_111_839D1DD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281F13B-9F67-4243-98F5-714E89662C51}" authorId="{BBF92538-0496-0E2E-5042-3B570E75C9D1}" status="resolved" created="2024-01-14T17:01:07.441" complete="100000">
    <pc:sldMkLst xmlns:pc="http://schemas.microsoft.com/office/powerpoint/2013/main/command">
      <pc:docMk/>
      <pc:sldMk cId="2208112093" sldId="273"/>
    </pc:sldMkLst>
    <p188:txBody>
      <a:bodyPr/>
      <a:lstStyle/>
      <a:p>
        <a:r>
          <a:rPr lang="de-DE"/>
          <a:t>Fehlende Matrikelnummer eintragen</a:t>
        </a:r>
      </a:p>
    </p188:txBody>
  </p188:cm>
</p188:cmLst>
</file>

<file path=ppt/comments/modernComment_115_3CC39A7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A037DE0-A8A5-4089-AA84-E4F765F668B7}" authorId="{BBF92538-0496-0E2E-5042-3B570E75C9D1}" status="resolved" created="2024-01-10T18:38:36.266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019452027" sldId="277"/>
      <ac:spMk id="2" creationId="{9393901C-F870-4016-B207-7282703F0177}"/>
      <ac:txMk cp="13">
        <ac:context len="236" hash="1419343855"/>
      </ac:txMk>
    </ac:txMkLst>
    <p188:pos x="3057525" y="600075"/>
    <p188:replyLst>
      <p188:reply id="{E9784A7A-C68A-F544-9094-9BBEA056CFE6}" authorId="{77EBF00E-3010-5BE8-5D3D-41DB8212DBB2}" created="2024-01-10T21:15:05.835">
        <p188:txBody>
          <a:bodyPr/>
          <a:lstStyle/>
          <a:p>
            <a:r>
              <a:rPr lang="de-DE"/>
              <a:t>Ja, ist besser </a:t>
            </a:r>
          </a:p>
        </p188:txBody>
      </p188:reply>
    </p188:replyLst>
    <p188:txBody>
      <a:bodyPr/>
      <a:lstStyle/>
      <a:p>
        <a:r>
          <a:rPr lang="de-DE"/>
          <a:t>Würde jetzt schon sagen, dass wir das rausnehmen können, wird sonst zu viel. In der Präsi könnten wir uns dann eif kurz vorstellen (Name, Studium, Semester) und fertig</a:t>
        </a:r>
      </a:p>
    </p188:txBody>
  </p188:cm>
  <p188:cm id="{4FE1A99B-B82F-4274-BC0E-48BA0733130B}" authorId="{BBF92538-0496-0E2E-5042-3B570E75C9D1}" status="resolved" created="2024-01-10T18:56:43.045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019452027" sldId="277"/>
      <ac:spMk id="2" creationId="{9393901C-F870-4016-B207-7282703F0177}"/>
      <ac:txMk cp="13">
        <ac:context len="236" hash="1419343855"/>
      </ac:txMk>
    </ac:txMkLst>
    <p188:pos x="7229475" y="1000125"/>
    <p188:replyLst>
      <p188:reply id="{33927CD9-6B72-7A41-A15A-8304FFBA085B}" authorId="{77EBF00E-3010-5BE8-5D3D-41DB8212DBB2}" created="2024-01-10T21:14:50.150">
        <p188:txBody>
          <a:bodyPr/>
          <a:lstStyle/>
          <a:p>
            <a:r>
              <a:rPr lang="de-DE"/>
              <a:t>Ok, hab ich umgesetzt. </a:t>
            </a:r>
          </a:p>
        </p188:txBody>
      </p188:reply>
    </p188:replyLst>
    <p188:txBody>
      <a:bodyPr/>
      <a:lstStyle/>
      <a:p>
        <a:r>
          <a:rPr lang="de-DE"/>
          <a:t>Wenn Self-Introduction rausgenommen wird, dann auch den zweiten Punkt rausnehmen und Introduction als ein Kapitel alleine lassen</a:t>
        </a:r>
      </a:p>
    </p188:txBody>
  </p188:cm>
</p188:cmLst>
</file>

<file path=ppt/comments/modernComment_119_1C446A9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D8EF282-5A60-4B0C-A9B8-F5353658A01D}" authorId="{BBF92538-0496-0E2E-5042-3B570E75C9D1}" status="resolved" created="2024-01-10T20:13:17.552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74245785" sldId="281"/>
      <ac:spMk id="12" creationId="{97956C97-42B8-4620-BDDE-B661ADD529BD}"/>
      <ac:txMk cp="525" len="44">
        <ac:context len="1506" hash="2450896014"/>
      </ac:txMk>
    </ac:txMkLst>
    <p188:pos x="4810125" y="3505200"/>
    <p188:replyLst>
      <p188:reply id="{D75C35D3-F7F6-5745-9691-B4A2F89A58A9}" authorId="{77EBF00E-3010-5BE8-5D3D-41DB8212DBB2}" created="2024-01-10T22:25:26.925">
        <p188:txBody>
          <a:bodyPr/>
          <a:lstStyle/>
          <a:p>
            <a:r>
              <a:rPr lang="de-DE"/>
              <a:t>Die Links lassen sich im Präsentiermodus öffnen
</a:t>
            </a:r>
          </a:p>
        </p188:txBody>
      </p188:reply>
    </p188:replyLst>
    <p188:txBody>
      <a:bodyPr/>
      <a:lstStyle/>
      <a:p>
        <a:r>
          <a:rPr lang="de-DE"/>
          <a:t>Link kann man nicht öffnen</a:t>
        </a:r>
      </a:p>
    </p188:txBody>
  </p188:cm>
</p188:cmLst>
</file>

<file path=ppt/comments/modernComment_11B_33590CD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35C055D-58B4-43C8-8539-5854743456BC}" authorId="{BBF92538-0496-0E2E-5042-3B570E75C9D1}" status="resolved" created="2024-01-10T20:11:33.003" complete="100000">
    <pc:sldMkLst xmlns:pc="http://schemas.microsoft.com/office/powerpoint/2013/main/command">
      <pc:docMk/>
      <pc:sldMk cId="861474003" sldId="283"/>
    </pc:sldMkLst>
    <p188:replyLst>
      <p188:reply id="{D78E48E4-9175-D848-BEA3-15B16B297720}" authorId="{77EBF00E-3010-5BE8-5D3D-41DB8212DBB2}" created="2024-01-10T21:26:59.030">
        <p188:txBody>
          <a:bodyPr/>
          <a:lstStyle/>
          <a:p>
            <a:r>
              <a:rPr lang="de-DE"/>
              <a:t>Erledigt, hab paar Stichpunkte rausgenommen.
</a:t>
            </a:r>
          </a:p>
        </p188:txBody>
      </p188:reply>
    </p188:replyLst>
    <p188:txBody>
      <a:bodyPr/>
      <a:lstStyle/>
      <a:p>
        <a:r>
          <a:rPr lang="de-DE"/>
          <a:t>Muss gekürzt werden, Fokus liegt nicht bei TiGL</a:t>
        </a:r>
      </a:p>
    </p188:txBody>
  </p188:cm>
</p188:cmLst>
</file>

<file path=ppt/comments/modernComment_11C_D592D18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9052DC0-3F20-8148-8D9B-79EB0097AECF}" authorId="{77EBF00E-3010-5BE8-5D3D-41DB8212DBB2}" created="2024-01-16T17:31:20.061">
    <pc:sldMkLst xmlns:pc="http://schemas.microsoft.com/office/powerpoint/2013/main/command">
      <pc:docMk/>
      <pc:sldMk cId="3583168911" sldId="284"/>
    </pc:sldMkLst>
    <p188:txBody>
      <a:bodyPr/>
      <a:lstStyle/>
      <a:p>
        <a:r>
          <a:rPr lang="de-DE"/>
          <a:t>Kaan</a:t>
        </a:r>
      </a:p>
    </p188:txBody>
  </p188:cm>
</p188:cmLst>
</file>

<file path=ppt/comments/modernComment_11D_A47D3AE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1EB6472-89AF-46EC-8A3C-863238084484}" authorId="{BBF92538-0496-0E2E-5042-3B570E75C9D1}" status="resolved" created="2024-01-14T14:15:48.789" complete="100000">
    <pc:sldMkLst xmlns:pc="http://schemas.microsoft.com/office/powerpoint/2013/main/command">
      <pc:docMk/>
      <pc:sldMk cId="2759670508" sldId="285"/>
    </pc:sldMkLst>
    <p188:replyLst>
      <p188:reply id="{CFCF15FA-12A8-AB43-8030-E668A0D0A32B}" authorId="{77EBF00E-3010-5BE8-5D3D-41DB8212DBB2}" created="2024-01-14T22:23:30.845">
        <p188:txBody>
          <a:bodyPr/>
          <a:lstStyle/>
          <a:p>
            <a:r>
              <a:rPr lang="de-DE"/>
              <a:t>Ok, ist glaub ich ganz gut. Füge ich hinzu.
</a:t>
            </a:r>
          </a:p>
        </p188:txBody>
      </p188:reply>
    </p188:replyLst>
    <p188:txBody>
      <a:bodyPr/>
      <a:lstStyle/>
      <a:p>
        <a:r>
          <a:rPr lang="de-DE"/>
          <a:t>Meinst du, dass bei den Results auch noch die Entscheidung rein muss, dass wir GUI testen? Und da dann deine Notizen dazu (abgekürzt) reinpacken?</a:t>
        </a:r>
      </a:p>
    </p188:txBody>
  </p188:cm>
</p188:cmLst>
</file>

<file path=ppt/comments/modernComment_122_7A4009A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63CB396-1FDB-F74F-971B-F8694FA18E05}" authorId="{77EBF00E-3010-5BE8-5D3D-41DB8212DBB2}" status="resolved" created="2024-01-14T22:26:06.057" complete="100000">
    <pc:sldMkLst xmlns:pc="http://schemas.microsoft.com/office/powerpoint/2013/main/command">
      <pc:docMk/>
      <pc:sldMk cId="2051017123" sldId="290"/>
    </pc:sldMkLst>
    <p188:txBody>
      <a:bodyPr/>
      <a:lstStyle/>
      <a:p>
        <a:r>
          <a:rPr lang="de-DE"/>
          <a:t>Wenn ich die Tests mit programmiertem Code realisieren kann, werde ich das hier einfügen, wenn nicht, dann die Umsetzung mit dem Apple Programm.
 </a:t>
        </a:r>
      </a:p>
    </p188:txBody>
  </p188:cm>
</p188:cmLst>
</file>

<file path=ppt/comments/modernComment_123_8AC08BE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514C973-FA55-4318-B610-1E6063647EE5}" authorId="{BBF92538-0496-0E2E-5042-3B570E75C9D1}" status="resolved" created="2024-01-10T19:57:44.467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327874538" sldId="291"/>
      <ac:spMk id="9" creationId="{95BABD0B-9627-6BDB-D204-C1B2B16E4D6F}"/>
      <ac:txMk cp="45" len="313">
        <ac:context len="512" hash="3549897992"/>
      </ac:txMk>
    </ac:txMkLst>
    <p188:pos x="2381250" y="4267200"/>
    <p188:txBody>
      <a:bodyPr/>
      <a:lstStyle/>
      <a:p>
        <a:r>
          <a:rPr lang="de-DE"/>
          <a:t>Alles erstmal nur für Struktur (nicht nur Motivation)</a:t>
        </a:r>
      </a:p>
    </p188:txBody>
  </p188:cm>
</p188:cmLst>
</file>

<file path=ppt/comments/modernComment_125_F661667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44004AF-4E88-4C45-965B-F90C656701CC}" authorId="{BBF92538-0496-0E2E-5042-3B570E75C9D1}" status="resolved" created="2024-01-10T19:14:39.105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133578354" sldId="293"/>
      <ac:spMk id="8" creationId="{818AEE3F-3613-10D9-0159-129B7F7C911D}"/>
      <ac:txMk cp="91" len="394">
        <ac:context len="488" hash="3466684818"/>
      </ac:txMk>
    </ac:txMkLst>
    <p188:pos x="6743700" y="3009900"/>
    <p188:txBody>
      <a:bodyPr/>
      <a:lstStyle/>
      <a:p>
        <a:r>
          <a:rPr lang="de-DE"/>
          <a:t>Alles bis jetzt nur von dem Notizblatt, muss noch bearbeitet und weiteres ergänzt werden</a:t>
        </a:r>
      </a:p>
    </p188:txBody>
  </p188:cm>
  <p188:cm id="{EBDC8200-8F53-194A-BCE6-7F06D0C44925}" authorId="{77EBF00E-3010-5BE8-5D3D-41DB8212DBB2}" status="resolved" created="2024-01-10T23:46:46.387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133578354" sldId="293"/>
      <ac:spMk id="8" creationId="{818AEE3F-3613-10D9-0159-129B7F7C911D}"/>
    </ac:deMkLst>
    <p188:txBody>
      <a:bodyPr/>
      <a:lstStyle/>
      <a:p>
        <a:r>
          <a:rPr lang="de-DE"/>
          <a:t>[More criteria could be added in terms of what exactly we’ll test from TiGL, e.g. GUI or specific feature (might possibly be specified with the dev contact)]
</a:t>
        </a:r>
      </a:p>
    </p188:txBody>
  </p188:cm>
  <p188:cm id="{0C46CC68-D9D6-734D-A125-4C502BC9E133}" authorId="{77EBF00E-3010-5BE8-5D3D-41DB8212DBB2}" created="2024-01-16T17:30:57.877">
    <pc:sldMkLst xmlns:pc="http://schemas.microsoft.com/office/powerpoint/2013/main/command">
      <pc:docMk/>
      <pc:sldMk cId="4133578354" sldId="293"/>
    </pc:sldMkLst>
    <p188:txBody>
      <a:bodyPr/>
      <a:lstStyle/>
      <a:p>
        <a:r>
          <a:rPr lang="de-DE"/>
          <a:t>Kaan
</a:t>
        </a:r>
      </a:p>
    </p188:txBody>
  </p188:cm>
</p188:cmLst>
</file>

<file path=ppt/comments/modernComment_127_1FCCD7A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3C5C8F8-4BB1-954A-91CF-DD78CE4390C6}" authorId="{77EBF00E-3010-5BE8-5D3D-41DB8212DBB2}" status="resolved" created="2024-01-14T22:24:54.317" complete="100000">
    <pc:sldMkLst xmlns:pc="http://schemas.microsoft.com/office/powerpoint/2013/main/command">
      <pc:docMk/>
      <pc:sldMk cId="533518243" sldId="295"/>
    </pc:sldMkLst>
    <p188:txBody>
      <a:bodyPr/>
      <a:lstStyle/>
      <a:p>
        <a:r>
          <a:rPr lang="de-DE"/>
          <a:t>Ich füge die Test Cases hinzu, die ich in den Notes formuliert hatte.
</a:t>
        </a:r>
      </a:p>
    </p188:txBody>
  </p188:cm>
  <p188:cm id="{7C2B4D56-099F-4F07-BD3D-3CE62FD16293}" authorId="{BBF92538-0496-0E2E-5042-3B570E75C9D1}" status="resolved" created="2024-01-15T18:00:53.930" complete="100000">
    <pc:sldMkLst xmlns:pc="http://schemas.microsoft.com/office/powerpoint/2013/main/command">
      <pc:docMk/>
      <pc:sldMk cId="533518243" sldId="295"/>
    </pc:sldMkLst>
    <p188:replyLst>
      <p188:reply id="{542ECC02-3EF2-674D-AA94-5FA312233A79}" authorId="{77EBF00E-3010-5BE8-5D3D-41DB8212DBB2}" created="2024-01-16T13:13:17.026">
        <p188:txBody>
          <a:bodyPr/>
          <a:lstStyle/>
          <a:p>
            <a:r>
              <a:rPr lang="de-DE"/>
              <a:t>Easy, das ist besser :) 
</a:t>
            </a:r>
          </a:p>
        </p188:txBody>
      </p188:reply>
    </p188:replyLst>
    <p188:txBody>
      <a:bodyPr/>
      <a:lstStyle/>
      <a:p>
        <a:r>
          <a:rPr lang="de-DE"/>
          <a:t>Nicht wundern: Habe die Test cases in zwei Folien aufgeteilt und Animationen für die drei Schritte eingefügt. Schriftgröße war vorher viel zu klein, hätten das so nicht lassen können.</a:t>
        </a:r>
      </a:p>
    </p188:txBody>
  </p188:cm>
</p188:cmLst>
</file>

<file path=ppt/comments/modernComment_12A_E7898E9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78700FF-A1D7-493A-B3D8-C92F5EFC7855}" authorId="{BBF92538-0496-0E2E-5042-3B570E75C9D1}" status="resolved" created="2024-01-15T18:07:18.878" complete="100000">
    <pc:sldMkLst xmlns:pc="http://schemas.microsoft.com/office/powerpoint/2013/main/command">
      <pc:docMk/>
      <pc:sldMk cId="3884551835" sldId="298"/>
    </pc:sldMkLst>
    <p188:txBody>
      <a:bodyPr/>
      <a:lstStyle/>
      <a:p>
        <a:r>
          <a:rPr lang="de-DE"/>
          <a:t>Siehe Kommentar bei Test Case No. 1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E479C-8473-5649-B36A-750E7B20C633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E2BE3-FDEB-B245-8AD9-FE155515E7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5969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Direkt erklären anhand der Eigenschaften, warum wir </a:t>
            </a:r>
            <a:r>
              <a:rPr lang="de-DE" err="1"/>
              <a:t>GraphWalker</a:t>
            </a:r>
            <a:r>
              <a:rPr lang="de-DE"/>
              <a:t> genommen haben.</a:t>
            </a:r>
            <a:br>
              <a:rPr lang="de-DE"/>
            </a:br>
            <a:r>
              <a:rPr lang="de-DE"/>
              <a:t>Bessere Doku, besseres GUI, einfachere Installation, bedingt kompatibel, open-source, automatische </a:t>
            </a:r>
            <a:r>
              <a:rPr lang="de-DE" err="1"/>
              <a:t>test</a:t>
            </a:r>
            <a:r>
              <a:rPr lang="de-DE"/>
              <a:t> </a:t>
            </a:r>
            <a:r>
              <a:rPr lang="de-DE" err="1"/>
              <a:t>generation</a:t>
            </a:r>
            <a:r>
              <a:rPr lang="de-DE"/>
              <a:t>.  </a:t>
            </a: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CE2BE3-FDEB-B245-8AD9-FE155515E7D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781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DEFF4086-B5CD-6DC4-32A3-4D9250AC99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53353" y="692150"/>
            <a:ext cx="2109015" cy="1044575"/>
          </a:xfrm>
        </p:spPr>
        <p:txBody>
          <a:bodyPr anchor="ctr" anchorCtr="0">
            <a:normAutofit/>
          </a:bodyPr>
          <a:lstStyle>
            <a:lvl1pPr marL="0" indent="0" algn="r">
              <a:buNone/>
              <a:defRPr sz="9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Partnerlogo linksbündig platzieren. </a:t>
            </a:r>
            <a:br>
              <a:rPr lang="de-DE"/>
            </a:br>
            <a:r>
              <a:rPr lang="de-DE"/>
              <a:t>Die Höhe des Siegels darf nicht überschritten werden.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E02AF2BB-2CD2-4D94-98F3-D812D58D6819}"/>
              </a:ext>
            </a:extLst>
          </p:cNvPr>
          <p:cNvSpPr/>
          <p:nvPr userDrawn="1"/>
        </p:nvSpPr>
        <p:spPr>
          <a:xfrm>
            <a:off x="436880" y="5786120"/>
            <a:ext cx="1686560" cy="1071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B7AFE83-4F19-462B-9CDE-B0F73FB92808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517BBDAD-58CA-FBFC-962B-8788EF0E35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7465" y="565322"/>
            <a:ext cx="3033077" cy="133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740686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orient="horz" pos="436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094" userDrawn="1">
          <p15:clr>
            <a:srgbClr val="FBAE40"/>
          </p15:clr>
        </p15:guide>
        <p15:guide id="4" orient="horz" pos="913" userDrawn="1">
          <p15:clr>
            <a:srgbClr val="FBAE40"/>
          </p15:clr>
        </p15:guide>
        <p15:guide id="5" orient="horz" pos="6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 </a:t>
            </a:r>
            <a:r>
              <a:rPr lang="de-DE" err="1"/>
              <a:t>format</a:t>
            </a:r>
            <a:r>
              <a:rPr lang="de-DE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640E49-9379-41A3-8ECE-DB18F4715D8E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marR="0" indent="0" algn="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 sz="8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/>
              <a:t>Foto: Hier können Sie einen Bildnachweis einfügen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6D148F8-63C5-46C5-A34B-F98FD4597797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/>
              <a:t>Hier können Sie ein 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95425831"/>
      </p:ext>
    </p:extLst>
  </p:cSld>
  <p:clrMapOvr>
    <a:masterClrMapping/>
  </p:clrMapOvr>
  <p:transition>
    <p:fade/>
  </p:transition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CF1BF0E-C4E2-4891-8B35-B665088FCB7D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49ABC20-F75F-4E1D-BD15-DBC9D6909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4" name="Untertitel 2">
            <a:extLst>
              <a:ext uri="{FF2B5EF4-FFF2-40B4-BE49-F238E27FC236}">
                <a16:creationId xmlns:a16="http://schemas.microsoft.com/office/drawing/2014/main" id="{C0968FB3-E8DB-458A-A4F8-BFA34FFE8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16" name="Bildplatzhalter 11">
            <a:extLst>
              <a:ext uri="{FF2B5EF4-FFF2-40B4-BE49-F238E27FC236}">
                <a16:creationId xmlns:a16="http://schemas.microsoft.com/office/drawing/2014/main" id="{17296B1F-1EC7-4DAF-8D74-B5164136246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53353" y="692150"/>
            <a:ext cx="2109015" cy="1044575"/>
          </a:xfrm>
        </p:spPr>
        <p:txBody>
          <a:bodyPr anchor="ctr" anchorCtr="0">
            <a:normAutofit/>
          </a:bodyPr>
          <a:lstStyle>
            <a:lvl1pPr marL="0" indent="0" algn="r">
              <a:buNone/>
              <a:defRPr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Partnerlogo linksbündig platzieren. </a:t>
            </a:r>
            <a:br>
              <a:rPr lang="de-DE"/>
            </a:br>
            <a:r>
              <a:rPr lang="de-DE"/>
              <a:t>Die Höhe des Siegels darf nicht überschritten werden.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FD1DD12-F043-4583-B836-133EAD4FE0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68914"/>
            <a:ext cx="3016801" cy="13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5895"/>
      </p:ext>
    </p:extLst>
  </p:cSld>
  <p:clrMapOvr>
    <a:masterClrMapping/>
  </p:clrMapOvr>
  <p:transition>
    <p:fade/>
  </p:transition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bg>
      <p:bgPr>
        <a:solidFill>
          <a:srgbClr val="619E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1162475E-C213-438E-BB37-4F3ED8A69BD5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DC936E9E-59F5-471F-A631-941270C81F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52396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15E9D18-F2CB-4662-8EBA-659941955F9A}"/>
                </a:ext>
              </a:extLst>
            </p:cNvPr>
            <p:cNvSpPr/>
            <p:nvPr userDrawn="1"/>
          </p:nvSpPr>
          <p:spPr>
            <a:xfrm>
              <a:off x="0" y="2168872"/>
              <a:ext cx="12192000" cy="2695227"/>
            </a:xfrm>
            <a:prstGeom prst="rect">
              <a:avLst/>
            </a:prstGeom>
            <a:gradFill flip="none" rotWithShape="1">
              <a:gsLst>
                <a:gs pos="0">
                  <a:srgbClr val="619ECF">
                    <a:alpha val="0"/>
                  </a:srgbClr>
                </a:gs>
                <a:gs pos="86000">
                  <a:srgbClr val="619ECF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80ABACE3-7650-415C-BEB6-3AC3C3EFBBC7}"/>
                </a:ext>
              </a:extLst>
            </p:cNvPr>
            <p:cNvSpPr/>
            <p:nvPr userDrawn="1"/>
          </p:nvSpPr>
          <p:spPr>
            <a:xfrm>
              <a:off x="0" y="4162772"/>
              <a:ext cx="6838950" cy="2695227"/>
            </a:xfrm>
            <a:prstGeom prst="rect">
              <a:avLst/>
            </a:prstGeom>
            <a:gradFill flip="none" rotWithShape="1">
              <a:gsLst>
                <a:gs pos="75000">
                  <a:srgbClr val="002060">
                    <a:alpha val="0"/>
                  </a:srgbClr>
                </a:gs>
                <a:gs pos="100000">
                  <a:schemeClr val="accent1">
                    <a:lumMod val="100000"/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716"/>
            <a:ext cx="9561843" cy="2133473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DEFF4086-B5CD-6DC4-32A3-4D9250AC992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553353" y="692150"/>
            <a:ext cx="2109015" cy="1044575"/>
          </a:xfrm>
        </p:spPr>
        <p:txBody>
          <a:bodyPr anchor="ctr" anchorCtr="0">
            <a:normAutofit/>
          </a:bodyPr>
          <a:lstStyle>
            <a:lvl1pPr marL="0" indent="0" algn="r">
              <a:buNone/>
              <a:defRPr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Partnerlogo linksbündig platzieren. </a:t>
            </a:r>
            <a:br>
              <a:rPr lang="de-DE"/>
            </a:br>
            <a:r>
              <a:rPr lang="de-DE"/>
              <a:t>Die Höhe des Siegels darf nicht überschritten werden.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508A984-EFA6-4ABD-919A-A9FB76A14789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7CBD1EB-984B-43BE-9711-A80AE54FB0C1}"/>
              </a:ext>
            </a:extLst>
          </p:cNvPr>
          <p:cNvSpPr txBox="1"/>
          <p:nvPr userDrawn="1"/>
        </p:nvSpPr>
        <p:spPr>
          <a:xfrm rot="16200000">
            <a:off x="11150600" y="2184400"/>
            <a:ext cx="18669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Foto: Gregor Hübl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FD1DD12-F043-4583-B836-133EAD4FE0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68914"/>
            <a:ext cx="3016801" cy="13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48024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>
        <p15:guide id="1" orient="horz" pos="436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094">
          <p15:clr>
            <a:srgbClr val="FBAE40"/>
          </p15:clr>
        </p15:guide>
        <p15:guide id="4" orient="horz" pos="913">
          <p15:clr>
            <a:srgbClr val="FBAE40"/>
          </p15:clr>
        </p15:guide>
        <p15:guide id="5" orient="horz" pos="6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83F2ED0D-59AA-1DCB-151E-733D18A5D3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10954833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B3FC9CDE-4414-3EAA-F594-B1C3BC6DC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864DA7-6C02-419E-8405-6BE90083A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5D87A2C-633B-4F9B-B395-7A4263E5FC92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BBD6E6C-07E6-4F88-B45C-2056E3E3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0C6C7F-0833-4D5B-A2C2-173B6B3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2401284"/>
      </p:ext>
    </p:extLst>
  </p:cSld>
  <p:clrMapOvr>
    <a:masterClrMapping/>
  </p:clrMapOvr>
  <p:transition>
    <p:fade/>
  </p:transition>
  <p:hf hdr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202867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1D6858F6-5929-23CF-45F8-6B80487D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9D947893-609E-4FD1-A221-D8EA9C774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585F5F7-FBF1-443B-9947-CF3918B31ED7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E977AD6-F42B-468B-AD89-A2B1DA6E6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C5764AD6-4554-4A6B-9E6D-4A131628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69DA8AEF-4502-44C8-BCAE-522C934A6EA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38271" y="1930624"/>
            <a:ext cx="5202867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38509924"/>
      </p:ext>
    </p:extLst>
  </p:cSld>
  <p:clrMapOvr>
    <a:masterClrMapping/>
  </p:clrMapOvr>
  <p:transition>
    <p:fade/>
  </p:transition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181600" cy="4167393"/>
          </a:xfrm>
        </p:spPr>
        <p:txBody>
          <a:bodyPr>
            <a:no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CA0A4F3-F587-7736-0D65-8C49FA103CE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1925638"/>
            <a:ext cx="6096000" cy="4167187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Hier können Sie ein Bild einfügen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689688D5-31CC-8F2D-A204-458401BB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9300D5A-2358-4BDE-8AD0-414C4ED611F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16088A7-B90F-420A-8E66-8D0FF32A9A66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494070B-692A-47CC-9F84-5FC408B781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6F22E22-B305-4BA3-A40C-CD4F970AE3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B5C21017-6096-429D-B5EA-A79AA139C5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/>
              <a:t>Foto: Bildnachweis</a:t>
            </a:r>
          </a:p>
        </p:txBody>
      </p:sp>
    </p:spTree>
    <p:extLst>
      <p:ext uri="{BB962C8B-B14F-4D97-AF65-F5344CB8AC3E}">
        <p14:creationId xmlns:p14="http://schemas.microsoft.com/office/powerpoint/2010/main" val="658263042"/>
      </p:ext>
    </p:extLst>
  </p:cSld>
  <p:clrMapOvr>
    <a:masterClrMapping/>
  </p:clrMapOvr>
  <p:transition>
    <p:fade/>
  </p:transition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2846603"/>
            <a:ext cx="8202613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62E2233-BC02-4692-A2EE-F8906B800895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9C29918-CB2F-4B95-8F78-CDB747560B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44225"/>
            <a:ext cx="1366153" cy="6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69423"/>
      </p:ext>
    </p:extLst>
  </p:cSld>
  <p:clrMapOvr>
    <a:masterClrMapping/>
  </p:clrMapOvr>
  <p:transition>
    <p:fade/>
  </p:transition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2846603"/>
            <a:ext cx="8202612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 </a:t>
            </a:r>
            <a:r>
              <a:rPr lang="de-DE" err="1"/>
              <a:t>format</a:t>
            </a:r>
            <a:r>
              <a:rPr lang="de-DE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3F1B8E-C7B0-4BC0-A26F-A8AA52BED294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32A2A40-5F05-4D0F-A092-D8D65B262210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670909"/>
      </p:ext>
    </p:extLst>
  </p:cSld>
  <p:clrMapOvr>
    <a:masterClrMapping/>
  </p:clrMapOvr>
  <p:transition>
    <p:fade/>
  </p:transition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.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Mastertitel </a:t>
            </a:r>
            <a:r>
              <a:rPr lang="de-DE" err="1"/>
              <a:t>format</a:t>
            </a:r>
            <a:r>
              <a:rPr lang="de-DE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6B3EA6A-073E-4897-BB13-6F337A8F6B33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/>
              <a:t>Hier können Sie ein Bild einfügen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de-DE"/>
              <a:t>Foto: Hier können Sie einen Bildnachweis einfügen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9C29918-CB2F-4B95-8F78-CDB747560B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44225"/>
            <a:ext cx="1366153" cy="6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98939"/>
      </p:ext>
    </p:extLst>
  </p:cSld>
  <p:clrMapOvr>
    <a:masterClrMapping/>
  </p:clrMapOvr>
  <p:transition>
    <p:fade/>
  </p:transition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470D71-D16E-50A0-925D-BA830252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F9142C-32A3-29E3-FA58-AB5F5D1D7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600" y="1922400"/>
            <a:ext cx="10953538" cy="41706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9B9DB8-3727-FEA1-3D37-DE24327B53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76227" y="6323366"/>
            <a:ext cx="1221711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CDE434B-56C1-4192-9646-A540D98173F3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071991-F9E6-D3A5-AE88-C9E13C745F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7938" y="6323366"/>
            <a:ext cx="2743200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100" b="1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625F8F00-DDB6-EAC2-94F0-6E3DE7068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99360" y="6323366"/>
            <a:ext cx="5169436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Institut / Lehrstuhl / Dezernat 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BF3BDEE-35A9-44DE-B226-BF27396B4EF4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22141" y="6142599"/>
            <a:ext cx="1373522" cy="60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6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50" r:id="rId4"/>
    <p:sldLayoutId id="2147483660" r:id="rId5"/>
    <p:sldLayoutId id="2147483652" r:id="rId6"/>
    <p:sldLayoutId id="2147483651" r:id="rId7"/>
    <p:sldLayoutId id="2147483664" r:id="rId8"/>
    <p:sldLayoutId id="2147483662" r:id="rId9"/>
    <p:sldLayoutId id="2147483665" r:id="rId10"/>
  </p:sldLayoutIdLst>
  <p:transition>
    <p:fade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baseline="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46400" indent="-228600" algn="l" defTabSz="73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750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8802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214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7333" userDrawn="1">
          <p15:clr>
            <a:srgbClr val="F26B43"/>
          </p15:clr>
        </p15:guide>
        <p15:guide id="4" orient="horz" pos="3838" userDrawn="1">
          <p15:clr>
            <a:srgbClr val="F26B43"/>
          </p15:clr>
        </p15:guide>
        <p15:guide id="5" orient="horz" pos="1207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11_839D1DDD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8/10/relationships/comments" Target="../comments/modernComment_11C_D592D18F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8/10/relationships/comments" Target="../comments/modernComment_11D_A47D3AEC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automated-360.com/wp-content/uploads/2021/10/text-description-automatically-generated.png" TargetMode="External"/><Relationship Id="rId4" Type="http://schemas.openxmlformats.org/officeDocument/2006/relationships/hyperlink" Target="https://graphwalker.github.io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7_1FCCD7A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A_E7898E9B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8/10/relationships/comments" Target="../comments/modernComment_122_7A4009A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oftwaretestingmagazine.com/tools/open-source-model-based-testing-tools/" TargetMode="External"/><Relationship Id="rId3" Type="http://schemas.openxmlformats.org/officeDocument/2006/relationships/hyperlink" Target="https://github.com/DLR-SC/tigl" TargetMode="External"/><Relationship Id="rId7" Type="http://schemas.openxmlformats.org/officeDocument/2006/relationships/hyperlink" Target="https://www.rroij.com/open-access/model-based-testing-considering-steps-levels-tools-standards-of-software-quality.php?aid=37065" TargetMode="External"/><Relationship Id="rId2" Type="http://schemas.microsoft.com/office/2018/10/relationships/comments" Target="../comments/modernComment_119_1C446A99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publica.fraunhofer.de/handle/publica/372769" TargetMode="External"/><Relationship Id="rId5" Type="http://schemas.openxmlformats.org/officeDocument/2006/relationships/hyperlink" Target="https://graphwalker.github.io/" TargetMode="External"/><Relationship Id="rId4" Type="http://schemas.openxmlformats.org/officeDocument/2006/relationships/hyperlink" Target="https://medium.com/@yugene1986/what-is-model-based-testing-db3ebde10683" TargetMode="External"/><Relationship Id="rId9" Type="http://schemas.openxmlformats.org/officeDocument/2006/relationships/hyperlink" Target="https://ieeexplore.ieee.org/document/9155667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5_3CC39A7B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dlr-sc.github.io/tigl/pages/images/screenshots/TiGLViewer-HighRes.png" TargetMode="External"/><Relationship Id="rId3" Type="http://schemas.openxmlformats.org/officeDocument/2006/relationships/hyperlink" Target="https://dlr-sc.github.io/tigl/images/Fighter.png" TargetMode="External"/><Relationship Id="rId7" Type="http://schemas.openxmlformats.org/officeDocument/2006/relationships/hyperlink" Target="https://dlr-sc.github.io/tigl/images/cpacscreator-gui.png" TargetMode="External"/><Relationship Id="rId2" Type="http://schemas.openxmlformats.org/officeDocument/2006/relationships/hyperlink" Target="https://dlr-sc.github.io/tigl/images/tigl-logo.png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dlr-sc.github.io/tigl/pages/images/screenshots/Concorde-HighRes.png" TargetMode="External"/><Relationship Id="rId5" Type="http://schemas.openxmlformats.org/officeDocument/2006/relationships/hyperlink" Target="https://dlr-sc.github.io/tigl/pages/images/screenshots/Ariane5-HighRes.png" TargetMode="External"/><Relationship Id="rId4" Type="http://schemas.openxmlformats.org/officeDocument/2006/relationships/hyperlink" Target="https://dlr-sc.github.io/tigl/pages/images/screenshots/SimpleHeli-HighRes.png" TargetMode="External"/><Relationship Id="rId9" Type="http://schemas.openxmlformats.org/officeDocument/2006/relationships/hyperlink" Target="https://automated-360.com/wp-content/uploads/2021/10/text-description-automatically-generated.png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3_8AC08BEA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B_33590CD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dlr-sc.github.io/tigl/images/tigl-logo.png" TargetMode="External"/><Relationship Id="rId4" Type="http://schemas.openxmlformats.org/officeDocument/2006/relationships/hyperlink" Target="https://dlr-sc.github.io/tigl/pages/images/screenshots/TiGLViewer-HighRes.pn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5_F661667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el 25">
            <a:extLst>
              <a:ext uri="{FF2B5EF4-FFF2-40B4-BE49-F238E27FC236}">
                <a16:creationId xmlns:a16="http://schemas.microsoft.com/office/drawing/2014/main" id="{EAE51378-69B7-44F4-8ECE-BCA4ABD71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Model-</a:t>
            </a:r>
            <a:r>
              <a:rPr lang="de-DE" err="1"/>
              <a:t>based</a:t>
            </a:r>
            <a:r>
              <a:rPr lang="de-DE"/>
              <a:t> </a:t>
            </a:r>
            <a:r>
              <a:rPr lang="de-DE" err="1"/>
              <a:t>testing</a:t>
            </a:r>
            <a:endParaRPr lang="de-DE"/>
          </a:p>
        </p:txBody>
      </p:sp>
      <p:sp>
        <p:nvSpPr>
          <p:cNvPr id="27" name="Untertitel 26">
            <a:extLst>
              <a:ext uri="{FF2B5EF4-FFF2-40B4-BE49-F238E27FC236}">
                <a16:creationId xmlns:a16="http://schemas.microsoft.com/office/drawing/2014/main" id="{46AD3451-7084-46D6-973E-DF93C21FEF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>
                <a:latin typeface="Arial"/>
                <a:cs typeface="Arial"/>
              </a:rPr>
              <a:t>Project Group 9 – Software Quality</a:t>
            </a:r>
          </a:p>
          <a:p>
            <a:r>
              <a:rPr lang="de-DE" sz="1750">
                <a:latin typeface="Arial"/>
                <a:cs typeface="Arial"/>
              </a:rPr>
              <a:t>Kaan Akbulut (7328725), Johannes Simon (7364536)</a:t>
            </a:r>
            <a:endParaRPr lang="de-DE" sz="175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50204B9-F8F7-4E76-B171-106A0A4458C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88E83D6-1BA8-4C04-8D06-1C16C21BEF69}" type="datetime1">
              <a:rPr lang="de-DE" smtClean="0"/>
              <a:t>17.01.2024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5890DC0-EF79-408A-BE15-F38960398CD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pic>
        <p:nvPicPr>
          <p:cNvPr id="1026" name="Picture 2" descr="The TiGL Geometry Library">
            <a:extLst>
              <a:ext uri="{FF2B5EF4-FFF2-40B4-BE49-F238E27FC236}">
                <a16:creationId xmlns:a16="http://schemas.microsoft.com/office/drawing/2014/main" id="{D959B35A-B6D6-6766-6916-EC85941A9E3B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875" r="-2301" b="-6670"/>
          <a:stretch/>
        </p:blipFill>
        <p:spPr bwMode="auto">
          <a:xfrm>
            <a:off x="9165939" y="2619870"/>
            <a:ext cx="2476873" cy="844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4DF5AD4-F0FC-FA1C-F36D-6BDD8B405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5939" y="145710"/>
            <a:ext cx="2476873" cy="207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8112093"/>
      </p:ext>
    </p:extLst>
  </p:cSld>
  <p:clrMapOvr>
    <a:masterClrMapping/>
  </p:clrMapOvr>
  <p:transition>
    <p:fade/>
  </p:transition>
  <p:extLst>
    <p:ext uri="{6950BFC3-D8DA-4A85-94F7-54DA5524770B}">
      <p188:commentRel xmlns:p188="http://schemas.microsoft.com/office/powerpoint/2018/8/main" r:id="rId2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D64DB05-129E-4C2E-DDE9-B49A2CBE9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135" y="2785730"/>
            <a:ext cx="3136605" cy="643270"/>
          </a:xfrm>
        </p:spPr>
        <p:txBody>
          <a:bodyPr/>
          <a:lstStyle/>
          <a:p>
            <a:r>
              <a:rPr lang="de-DE" err="1"/>
              <a:t>Results</a:t>
            </a:r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6294E0-6C82-FF6D-C084-63C0802BFAF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16088A7-B90F-420A-8E66-8D0FF32A9A66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F1F956A-55E8-A224-9324-CFC1F14637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DA35DDA-3EB2-0C3A-CD71-05C505C4BD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/>
              <a:t>https://</a:t>
            </a:r>
            <a:r>
              <a:rPr lang="de-DE" err="1"/>
              <a:t>dlr-sc.github.io</a:t>
            </a:r>
            <a:r>
              <a:rPr lang="de-DE"/>
              <a:t>/</a:t>
            </a:r>
            <a:r>
              <a:rPr lang="de-DE" err="1"/>
              <a:t>tigl</a:t>
            </a:r>
            <a:r>
              <a:rPr lang="de-DE"/>
              <a:t>/</a:t>
            </a:r>
            <a:r>
              <a:rPr lang="de-DE" err="1"/>
              <a:t>pages</a:t>
            </a:r>
            <a:r>
              <a:rPr lang="de-DE"/>
              <a:t>/</a:t>
            </a:r>
            <a:r>
              <a:rPr lang="de-DE" err="1"/>
              <a:t>images</a:t>
            </a:r>
            <a:r>
              <a:rPr lang="de-DE"/>
              <a:t>/</a:t>
            </a:r>
            <a:r>
              <a:rPr lang="de-DE" err="1"/>
              <a:t>screenshots</a:t>
            </a:r>
            <a:r>
              <a:rPr lang="de-DE"/>
              <a:t>/Ariane5-HighRes.png</a:t>
            </a:r>
          </a:p>
        </p:txBody>
      </p:sp>
      <p:pic>
        <p:nvPicPr>
          <p:cNvPr id="3074" name="Picture 2" descr="Showcase | The TiGL Geometry Library">
            <a:extLst>
              <a:ext uri="{FF2B5EF4-FFF2-40B4-BE49-F238E27FC236}">
                <a16:creationId xmlns:a16="http://schemas.microsoft.com/office/drawing/2014/main" id="{3BAA5DC3-CCCC-486E-F77A-5D60C8DE9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2047" y="825595"/>
            <a:ext cx="7711382" cy="5206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344D239-C02A-DB01-924E-CD1A0A2304D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3168911"/>
      </p:ext>
    </p:extLst>
  </p:cSld>
  <p:clrMapOvr>
    <a:masterClrMapping/>
  </p:clrMapOvr>
  <p:transition>
    <p:fade/>
  </p:transition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Arial"/>
                <a:cs typeface="Arial"/>
              </a:rPr>
              <a:t>MBT Workflow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11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E1E584D-20A0-8E9C-2DB1-525582846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2326" y="1706690"/>
            <a:ext cx="3898812" cy="431541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2FC6428-E8DD-7DFC-77FC-24E035749FDC}"/>
              </a:ext>
            </a:extLst>
          </p:cNvPr>
          <p:cNvSpPr txBox="1"/>
          <p:nvPr/>
        </p:nvSpPr>
        <p:spPr>
          <a:xfrm>
            <a:off x="7676227" y="5914387"/>
            <a:ext cx="1574470" cy="21544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de-DE" sz="800"/>
              <a:t>(Marinescu et al., 2015, p. 94)</a:t>
            </a:r>
          </a:p>
        </p:txBody>
      </p:sp>
      <p:sp>
        <p:nvSpPr>
          <p:cNvPr id="13" name="Inhaltsplatzhalter 11">
            <a:extLst>
              <a:ext uri="{FF2B5EF4-FFF2-40B4-BE49-F238E27FC236}">
                <a16:creationId xmlns:a16="http://schemas.microsoft.com/office/drawing/2014/main" id="{6EE1741F-0FC3-A695-FD21-34CC4608D720}"/>
              </a:ext>
            </a:extLst>
          </p:cNvPr>
          <p:cNvSpPr txBox="1">
            <a:spLocks/>
          </p:cNvSpPr>
          <p:nvPr/>
        </p:nvSpPr>
        <p:spPr>
          <a:xfrm>
            <a:off x="686305" y="4125706"/>
            <a:ext cx="5202867" cy="166231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b="1" err="1">
                <a:latin typeface="Arial"/>
                <a:cs typeface="Arial"/>
              </a:rPr>
              <a:t>Decision</a:t>
            </a:r>
            <a:r>
              <a:rPr lang="de-DE" sz="1800" b="1">
                <a:latin typeface="Arial"/>
                <a:cs typeface="Arial"/>
              </a:rPr>
              <a:t> </a:t>
            </a:r>
            <a:r>
              <a:rPr lang="de-DE" sz="1800" b="1" err="1">
                <a:latin typeface="Arial"/>
                <a:cs typeface="Arial"/>
              </a:rPr>
              <a:t>for</a:t>
            </a:r>
            <a:r>
              <a:rPr lang="de-DE" sz="1800" b="1">
                <a:latin typeface="Arial"/>
                <a:cs typeface="Arial"/>
              </a:rPr>
              <a:t> GUI-</a:t>
            </a:r>
            <a:r>
              <a:rPr lang="de-DE" sz="1800" b="1" err="1">
                <a:latin typeface="Arial"/>
                <a:cs typeface="Arial"/>
              </a:rPr>
              <a:t>Testing</a:t>
            </a:r>
            <a:r>
              <a:rPr lang="de-DE" sz="1800" b="1">
                <a:latin typeface="Arial"/>
                <a:cs typeface="Arial"/>
              </a:rPr>
              <a:t>:</a:t>
            </a:r>
            <a:endParaRPr lang="de-DE" sz="1800" err="1">
              <a:latin typeface="Arial"/>
              <a:cs typeface="Arial"/>
            </a:endParaRPr>
          </a:p>
          <a:p>
            <a:pPr marL="445770" lvl="1"/>
            <a:r>
              <a:rPr lang="de-DE" sz="1800" err="1">
                <a:latin typeface="Arial"/>
                <a:cs typeface="Arial"/>
              </a:rPr>
              <a:t>Improving</a:t>
            </a:r>
            <a:r>
              <a:rPr lang="de-DE" sz="1800">
                <a:latin typeface="Arial"/>
                <a:cs typeface="Arial"/>
              </a:rPr>
              <a:t> User </a:t>
            </a:r>
            <a:r>
              <a:rPr lang="de-DE" sz="1800" err="1">
                <a:latin typeface="Arial"/>
                <a:cs typeface="Arial"/>
              </a:rPr>
              <a:t>experience</a:t>
            </a:r>
          </a:p>
          <a:p>
            <a:pPr marL="445770" lvl="1"/>
            <a:r>
              <a:rPr lang="de-DE" sz="1800" err="1">
                <a:latin typeface="Arial"/>
                <a:cs typeface="Arial"/>
              </a:rPr>
              <a:t>Increased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reliability</a:t>
            </a:r>
          </a:p>
          <a:p>
            <a:pPr marL="445770" lvl="1"/>
            <a:r>
              <a:rPr lang="de-DE" sz="1800" err="1">
                <a:latin typeface="Arial"/>
                <a:cs typeface="Arial"/>
              </a:rPr>
              <a:t>Especially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for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: Lack </a:t>
            </a:r>
            <a:r>
              <a:rPr lang="de-DE" sz="1800" err="1">
                <a:latin typeface="Arial"/>
                <a:cs typeface="Arial"/>
              </a:rPr>
              <a:t>of</a:t>
            </a:r>
            <a:r>
              <a:rPr lang="de-DE" sz="1800">
                <a:latin typeface="Arial"/>
                <a:cs typeface="Arial"/>
              </a:rPr>
              <a:t> GUI </a:t>
            </a:r>
            <a:r>
              <a:rPr lang="de-DE" sz="1800" err="1">
                <a:latin typeface="Arial"/>
                <a:cs typeface="Arial"/>
              </a:rPr>
              <a:t>Testing</a:t>
            </a:r>
            <a:endParaRPr lang="en-US" sz="1800" err="1">
              <a:latin typeface="Arial"/>
              <a:cs typeface="Arial"/>
            </a:endParaRPr>
          </a:p>
        </p:txBody>
      </p:sp>
      <p:sp>
        <p:nvSpPr>
          <p:cNvPr id="14" name="Inhaltsplatzhalter 11">
            <a:extLst>
              <a:ext uri="{FF2B5EF4-FFF2-40B4-BE49-F238E27FC236}">
                <a16:creationId xmlns:a16="http://schemas.microsoft.com/office/drawing/2014/main" id="{D1D6B09C-1540-7ED2-0C4E-40EE98C5D8DB}"/>
              </a:ext>
            </a:extLst>
          </p:cNvPr>
          <p:cNvSpPr txBox="1">
            <a:spLocks/>
          </p:cNvSpPr>
          <p:nvPr/>
        </p:nvSpPr>
        <p:spPr>
          <a:xfrm>
            <a:off x="686305" y="1704668"/>
            <a:ext cx="5444006" cy="20674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err="1">
                <a:latin typeface="Arial"/>
                <a:cs typeface="Arial"/>
              </a:rPr>
              <a:t>Step</a:t>
            </a:r>
            <a:r>
              <a:rPr lang="de-DE" sz="1800">
                <a:latin typeface="Arial"/>
                <a:cs typeface="Arial"/>
              </a:rPr>
              <a:t> 1: </a:t>
            </a:r>
            <a:r>
              <a:rPr lang="de-DE" sz="1800" err="1">
                <a:latin typeface="Arial"/>
                <a:cs typeface="Arial"/>
              </a:rPr>
              <a:t>Requirements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of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for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ourselves</a:t>
            </a:r>
            <a:endParaRPr lang="de-DE" sz="1800">
              <a:latin typeface="Arial"/>
              <a:cs typeface="Arial"/>
            </a:endParaRPr>
          </a:p>
          <a:p>
            <a:r>
              <a:rPr lang="de-DE" sz="1800" err="1">
                <a:latin typeface="Arial"/>
                <a:cs typeface="Arial"/>
              </a:rPr>
              <a:t>Step</a:t>
            </a:r>
            <a:r>
              <a:rPr lang="de-DE" sz="1800">
                <a:latin typeface="Arial"/>
                <a:cs typeface="Arial"/>
              </a:rPr>
              <a:t> 2: Test </a:t>
            </a:r>
            <a:r>
              <a:rPr lang="de-DE" sz="1800" err="1">
                <a:latin typeface="Arial"/>
                <a:cs typeface="Arial"/>
              </a:rPr>
              <a:t>selection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criteria</a:t>
            </a:r>
            <a:r>
              <a:rPr lang="de-DE" sz="1800">
                <a:latin typeface="Arial"/>
                <a:cs typeface="Arial"/>
              </a:rPr>
              <a:t>: </a:t>
            </a:r>
            <a:r>
              <a:rPr lang="de-DE" sz="1800" err="1">
                <a:latin typeface="Arial"/>
                <a:cs typeface="Arial"/>
              </a:rPr>
              <a:t>Requirements-based</a:t>
            </a:r>
            <a:endParaRPr lang="de-DE" sz="1800">
              <a:latin typeface="Arial"/>
              <a:cs typeface="Arial"/>
            </a:endParaRPr>
          </a:p>
          <a:p>
            <a:r>
              <a:rPr lang="de-DE" sz="1800" err="1">
                <a:latin typeface="Arial"/>
                <a:cs typeface="Arial"/>
              </a:rPr>
              <a:t>Step</a:t>
            </a:r>
            <a:r>
              <a:rPr lang="de-DE" sz="1800">
                <a:latin typeface="Arial"/>
                <a:cs typeface="Arial"/>
              </a:rPr>
              <a:t> 3: </a:t>
            </a:r>
            <a:r>
              <a:rPr lang="de-DE" sz="1800" err="1">
                <a:latin typeface="Arial"/>
                <a:cs typeface="Arial"/>
              </a:rPr>
              <a:t>Two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abstract</a:t>
            </a:r>
            <a:r>
              <a:rPr lang="de-DE" sz="1800">
                <a:latin typeface="Arial"/>
                <a:cs typeface="Arial"/>
              </a:rPr>
              <a:t> test-</a:t>
            </a:r>
            <a:r>
              <a:rPr lang="de-DE" sz="1800" err="1">
                <a:latin typeface="Arial"/>
                <a:cs typeface="Arial"/>
              </a:rPr>
              <a:t>cases</a:t>
            </a:r>
            <a:endParaRPr lang="de-DE" sz="1800">
              <a:latin typeface="Arial"/>
              <a:cs typeface="Arial"/>
            </a:endParaRPr>
          </a:p>
          <a:p>
            <a:r>
              <a:rPr lang="de-DE" sz="1800" err="1">
                <a:latin typeface="Arial"/>
                <a:cs typeface="Arial"/>
              </a:rPr>
              <a:t>Step</a:t>
            </a:r>
            <a:r>
              <a:rPr lang="de-DE" sz="1800">
                <a:latin typeface="Arial"/>
                <a:cs typeface="Arial"/>
              </a:rPr>
              <a:t> 4: </a:t>
            </a:r>
            <a:r>
              <a:rPr lang="de-DE" sz="1800" err="1">
                <a:latin typeface="Arial"/>
                <a:cs typeface="Arial"/>
              </a:rPr>
              <a:t>Mapped</a:t>
            </a:r>
            <a:r>
              <a:rPr lang="de-DE" sz="1800">
                <a:latin typeface="Arial"/>
                <a:cs typeface="Arial"/>
              </a:rPr>
              <a:t> in </a:t>
            </a:r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with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selected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model</a:t>
            </a:r>
          </a:p>
          <a:p>
            <a:r>
              <a:rPr lang="de-DE" sz="1800">
                <a:latin typeface="Arial"/>
                <a:cs typeface="Arial"/>
              </a:rPr>
              <a:t>(</a:t>
            </a:r>
            <a:r>
              <a:rPr lang="de-DE" sz="1800" err="1">
                <a:latin typeface="Arial"/>
                <a:cs typeface="Arial"/>
              </a:rPr>
              <a:t>Step</a:t>
            </a:r>
            <a:r>
              <a:rPr lang="de-DE" sz="1800">
                <a:latin typeface="Arial"/>
                <a:cs typeface="Arial"/>
              </a:rPr>
              <a:t> 5: Execute test-</a:t>
            </a:r>
            <a:r>
              <a:rPr lang="de-DE" sz="1800" err="1">
                <a:latin typeface="Arial"/>
                <a:cs typeface="Arial"/>
              </a:rPr>
              <a:t>cases</a:t>
            </a:r>
            <a:r>
              <a:rPr lang="de-DE" sz="1800">
                <a:latin typeface="Arial"/>
                <a:cs typeface="Arial"/>
              </a:rPr>
              <a:t>) </a:t>
            </a:r>
          </a:p>
        </p:txBody>
      </p:sp>
    </p:spTree>
    <p:extLst>
      <p:ext uri="{BB962C8B-B14F-4D97-AF65-F5344CB8AC3E}">
        <p14:creationId xmlns:p14="http://schemas.microsoft.com/office/powerpoint/2010/main" val="27596705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14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133EA55-3D5D-4D49-6306-67A0FCE07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5F5F7-FBF1-443B-9947-CF3918B31ED7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88B266-0EEA-CAAA-2EC4-B95EDD0C4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5298F5AE-D785-6940-A201-D6EA5F0386D2}"/>
              </a:ext>
            </a:extLst>
          </p:cNvPr>
          <p:cNvSpPr txBox="1">
            <a:spLocks/>
          </p:cNvSpPr>
          <p:nvPr/>
        </p:nvSpPr>
        <p:spPr>
          <a:xfrm>
            <a:off x="2506791" y="6323366"/>
            <a:ext cx="5169436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de-DE"/>
            </a:defPPr>
            <a:lvl1pPr marL="0" algn="l" defTabSz="914400" rtl="0" eaLnBrk="1" latinLnBrk="0" hangingPunct="1">
              <a:defRPr sz="1050" b="0" i="0" kern="120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/>
              <a:t>Institut für Softwaretechnologie</a:t>
            </a:r>
          </a:p>
        </p:txBody>
      </p:sp>
      <p:pic>
        <p:nvPicPr>
          <p:cNvPr id="9" name="Picture 2" descr="9 Great Tools to work with Model-based Testing (MBT) - Automated-360">
            <a:extLst>
              <a:ext uri="{FF2B5EF4-FFF2-40B4-BE49-F238E27FC236}">
                <a16:creationId xmlns:a16="http://schemas.microsoft.com/office/drawing/2014/main" id="{D9DEADCA-879F-5B1D-8641-28039AE9C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699" y="289804"/>
            <a:ext cx="3203995" cy="890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Inhaltsplatzhalter 11">
            <a:extLst>
              <a:ext uri="{FF2B5EF4-FFF2-40B4-BE49-F238E27FC236}">
                <a16:creationId xmlns:a16="http://schemas.microsoft.com/office/drawing/2014/main" id="{34837583-E98F-3695-9FE9-FE97C7A7ABCA}"/>
              </a:ext>
            </a:extLst>
          </p:cNvPr>
          <p:cNvSpPr txBox="1">
            <a:spLocks/>
          </p:cNvSpPr>
          <p:nvPr/>
        </p:nvSpPr>
        <p:spPr>
          <a:xfrm>
            <a:off x="683077" y="1809492"/>
            <a:ext cx="10822617" cy="302439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err="1">
                <a:latin typeface="Arial"/>
                <a:cs typeface="Arial"/>
              </a:rPr>
              <a:t>GraphWalker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is</a:t>
            </a:r>
            <a:r>
              <a:rPr lang="de-DE">
                <a:latin typeface="Arial"/>
                <a:cs typeface="Arial"/>
              </a:rPr>
              <a:t> an open-source MBT </a:t>
            </a:r>
            <a:r>
              <a:rPr lang="de-DE" err="1">
                <a:latin typeface="Arial"/>
                <a:cs typeface="Arial"/>
              </a:rPr>
              <a:t>tool</a:t>
            </a:r>
            <a:r>
              <a:rPr lang="de-DE">
                <a:latin typeface="Arial"/>
                <a:cs typeface="Arial"/>
              </a:rPr>
              <a:t> (</a:t>
            </a:r>
            <a:r>
              <a:rPr lang="de-DE">
                <a:latin typeface="Arial"/>
                <a:cs typeface="Arial"/>
                <a:hlinkClick r:id="rId4"/>
              </a:rPr>
              <a:t>https://graphwalker.github.io/</a:t>
            </a:r>
            <a:r>
              <a:rPr lang="de-DE">
                <a:latin typeface="Arial"/>
                <a:cs typeface="Arial"/>
              </a:rPr>
              <a:t>)</a:t>
            </a:r>
          </a:p>
          <a:p>
            <a:r>
              <a:rPr lang="de-DE">
                <a:latin typeface="Arial"/>
                <a:cs typeface="Arial"/>
              </a:rPr>
              <a:t>Models (</a:t>
            </a:r>
            <a:r>
              <a:rPr lang="de-DE" err="1">
                <a:latin typeface="Arial"/>
                <a:cs typeface="Arial"/>
              </a:rPr>
              <a:t>graphs</a:t>
            </a:r>
            <a:r>
              <a:rPr lang="de-DE">
                <a:latin typeface="Arial"/>
                <a:cs typeface="Arial"/>
              </a:rPr>
              <a:t>) </a:t>
            </a:r>
            <a:r>
              <a:rPr lang="de-DE" err="1">
                <a:latin typeface="Arial"/>
                <a:cs typeface="Arial"/>
              </a:rPr>
              <a:t>to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define</a:t>
            </a:r>
            <a:r>
              <a:rPr lang="de-DE">
                <a:latin typeface="Arial"/>
                <a:cs typeface="Arial"/>
              </a:rPr>
              <a:t> and </a:t>
            </a:r>
            <a:r>
              <a:rPr lang="de-DE" err="1">
                <a:latin typeface="Arial"/>
                <a:cs typeface="Arial"/>
              </a:rPr>
              <a:t>navigate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through</a:t>
            </a:r>
            <a:r>
              <a:rPr lang="de-DE">
                <a:latin typeface="Arial"/>
                <a:cs typeface="Arial"/>
              </a:rPr>
              <a:t> different </a:t>
            </a:r>
            <a:r>
              <a:rPr lang="de-DE" err="1">
                <a:latin typeface="Arial"/>
                <a:cs typeface="Arial"/>
              </a:rPr>
              <a:t>paths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of</a:t>
            </a:r>
            <a:r>
              <a:rPr lang="de-DE">
                <a:latin typeface="Arial"/>
                <a:cs typeface="Arial"/>
              </a:rPr>
              <a:t> a </a:t>
            </a:r>
            <a:r>
              <a:rPr lang="de-DE" err="1">
                <a:latin typeface="Arial"/>
                <a:cs typeface="Arial"/>
              </a:rPr>
              <a:t>system</a:t>
            </a:r>
            <a:endParaRPr lang="de-DE">
              <a:latin typeface="Arial"/>
              <a:cs typeface="Arial"/>
            </a:endParaRPr>
          </a:p>
          <a:p>
            <a:r>
              <a:rPr lang="de-DE" err="1">
                <a:latin typeface="Arial"/>
                <a:cs typeface="Arial"/>
              </a:rPr>
              <a:t>Automatic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generation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of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test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sequences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from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graph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models</a:t>
            </a:r>
            <a:r>
              <a:rPr lang="de-DE">
                <a:latin typeface="Arial"/>
                <a:cs typeface="Arial"/>
              </a:rPr>
              <a:t> (Finite State Machines (FSM) and </a:t>
            </a:r>
            <a:r>
              <a:rPr lang="de-DE" err="1">
                <a:latin typeface="Arial"/>
                <a:cs typeface="Arial"/>
              </a:rPr>
              <a:t>directed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graphs</a:t>
            </a:r>
            <a:r>
              <a:rPr lang="de-DE">
                <a:latin typeface="Arial"/>
                <a:cs typeface="Arial"/>
              </a:rPr>
              <a:t>)</a:t>
            </a:r>
          </a:p>
          <a:p>
            <a:r>
              <a:rPr lang="de-DE" err="1">
                <a:latin typeface="Arial"/>
                <a:cs typeface="Arial"/>
              </a:rPr>
              <a:t>Ensures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comprehensive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test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coverage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through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systematic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path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traversal</a:t>
            </a:r>
            <a:endParaRPr lang="de-DE">
              <a:latin typeface="Arial"/>
              <a:cs typeface="Arial"/>
            </a:endParaRPr>
          </a:p>
          <a:p>
            <a:r>
              <a:rPr lang="de-DE">
                <a:latin typeface="Arial"/>
                <a:cs typeface="Arial"/>
              </a:rPr>
              <a:t>Models </a:t>
            </a:r>
            <a:r>
              <a:rPr lang="de-DE" err="1">
                <a:latin typeface="Arial"/>
                <a:cs typeface="Arial"/>
              </a:rPr>
              <a:t>are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represented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as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graphs</a:t>
            </a:r>
            <a:r>
              <a:rPr lang="de-DE">
                <a:latin typeface="Arial"/>
                <a:cs typeface="Arial"/>
              </a:rPr>
              <a:t>, </a:t>
            </a:r>
            <a:r>
              <a:rPr lang="de-DE" err="1">
                <a:latin typeface="Arial"/>
                <a:cs typeface="Arial"/>
              </a:rPr>
              <a:t>where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b="1" err="1">
                <a:latin typeface="Arial"/>
                <a:cs typeface="Arial"/>
              </a:rPr>
              <a:t>nodes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are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b="1" err="1">
                <a:latin typeface="Arial"/>
                <a:cs typeface="Arial"/>
              </a:rPr>
              <a:t>system</a:t>
            </a:r>
            <a:r>
              <a:rPr lang="de-DE" b="1">
                <a:latin typeface="Arial"/>
                <a:cs typeface="Arial"/>
              </a:rPr>
              <a:t> </a:t>
            </a:r>
            <a:r>
              <a:rPr lang="de-DE" b="1" err="1">
                <a:latin typeface="Arial"/>
                <a:cs typeface="Arial"/>
              </a:rPr>
              <a:t>states</a:t>
            </a:r>
            <a:r>
              <a:rPr lang="de-DE">
                <a:latin typeface="Arial"/>
                <a:cs typeface="Arial"/>
              </a:rPr>
              <a:t>, and </a:t>
            </a:r>
            <a:r>
              <a:rPr lang="de-DE" b="1" err="1">
                <a:latin typeface="Arial"/>
                <a:cs typeface="Arial"/>
              </a:rPr>
              <a:t>edges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are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b="1" err="1">
                <a:latin typeface="Arial"/>
                <a:cs typeface="Arial"/>
              </a:rPr>
              <a:t>transitions</a:t>
            </a:r>
            <a:r>
              <a:rPr lang="de-DE" b="1">
                <a:latin typeface="Arial"/>
                <a:cs typeface="Arial"/>
              </a:rPr>
              <a:t> </a:t>
            </a:r>
            <a:r>
              <a:rPr lang="de-DE" b="1" err="1">
                <a:latin typeface="Arial"/>
                <a:cs typeface="Arial"/>
              </a:rPr>
              <a:t>between</a:t>
            </a:r>
            <a:r>
              <a:rPr lang="de-DE" b="1">
                <a:latin typeface="Arial"/>
                <a:cs typeface="Arial"/>
              </a:rPr>
              <a:t> </a:t>
            </a:r>
            <a:r>
              <a:rPr lang="de-DE" b="1" err="1">
                <a:latin typeface="Arial"/>
                <a:cs typeface="Arial"/>
              </a:rPr>
              <a:t>states</a:t>
            </a:r>
            <a:endParaRPr lang="de-DE" err="1">
              <a:latin typeface="Arial"/>
              <a:cs typeface="Arial"/>
            </a:endParaRPr>
          </a:p>
          <a:p>
            <a:r>
              <a:rPr lang="de-DE">
                <a:latin typeface="Arial"/>
                <a:cs typeface="Arial"/>
              </a:rPr>
              <a:t>Supports </a:t>
            </a:r>
            <a:r>
              <a:rPr lang="de-DE" b="1">
                <a:latin typeface="Arial"/>
                <a:cs typeface="Arial"/>
              </a:rPr>
              <a:t>Java</a:t>
            </a:r>
            <a:r>
              <a:rPr lang="de-DE">
                <a:latin typeface="Arial"/>
                <a:cs typeface="Arial"/>
              </a:rPr>
              <a:t>, </a:t>
            </a:r>
            <a:r>
              <a:rPr lang="de-DE" b="1">
                <a:latin typeface="Arial"/>
                <a:cs typeface="Arial"/>
              </a:rPr>
              <a:t>JavaScript</a:t>
            </a:r>
            <a:r>
              <a:rPr lang="de-DE">
                <a:latin typeface="Arial"/>
                <a:cs typeface="Arial"/>
              </a:rPr>
              <a:t>, </a:t>
            </a:r>
            <a:r>
              <a:rPr lang="de-DE" b="1">
                <a:latin typeface="Arial"/>
                <a:cs typeface="Arial"/>
              </a:rPr>
              <a:t>Python</a:t>
            </a:r>
            <a:r>
              <a:rPr lang="de-DE">
                <a:latin typeface="Arial"/>
                <a:cs typeface="Arial"/>
              </a:rPr>
              <a:t>, C# and Groovy </a:t>
            </a:r>
            <a:endParaRPr lang="de-DE"/>
          </a:p>
          <a:p>
            <a:endParaRPr lang="de-DE" b="1"/>
          </a:p>
          <a:p>
            <a:endParaRPr lang="de-DE"/>
          </a:p>
          <a:p>
            <a:endParaRPr lang="de-DE" sz="2000"/>
          </a:p>
          <a:p>
            <a:endParaRPr lang="de-DE">
              <a:latin typeface="Arial"/>
              <a:cs typeface="Arial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082E09A-36B4-3F3D-6D82-1FF2A651E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6" y="481535"/>
            <a:ext cx="3833988" cy="521311"/>
          </a:xfrm>
        </p:spPr>
        <p:txBody>
          <a:bodyPr/>
          <a:lstStyle/>
          <a:p>
            <a:r>
              <a:rPr lang="de-DE">
                <a:latin typeface="Arial"/>
                <a:cs typeface="Arial"/>
              </a:rPr>
              <a:t>MBT Tool </a:t>
            </a:r>
            <a:r>
              <a:rPr lang="de-DE" err="1">
                <a:latin typeface="Arial"/>
                <a:cs typeface="Arial"/>
              </a:rPr>
              <a:t>Selection</a:t>
            </a:r>
            <a:endParaRPr lang="de-DE" err="1"/>
          </a:p>
        </p:txBody>
      </p:sp>
      <p:sp>
        <p:nvSpPr>
          <p:cNvPr id="12" name="Titel 2">
            <a:extLst>
              <a:ext uri="{FF2B5EF4-FFF2-40B4-BE49-F238E27FC236}">
                <a16:creationId xmlns:a16="http://schemas.microsoft.com/office/drawing/2014/main" id="{6AC0E17D-423C-A3E4-2690-B89DC69C549E}"/>
              </a:ext>
            </a:extLst>
          </p:cNvPr>
          <p:cNvSpPr txBox="1">
            <a:spLocks/>
          </p:cNvSpPr>
          <p:nvPr/>
        </p:nvSpPr>
        <p:spPr>
          <a:xfrm>
            <a:off x="4524881" y="481535"/>
            <a:ext cx="2995788" cy="5213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 cap="none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DE">
                <a:latin typeface="Arial"/>
                <a:cs typeface="Arial"/>
              </a:rPr>
              <a:t>- </a:t>
            </a:r>
            <a:r>
              <a:rPr lang="de-DE" err="1">
                <a:latin typeface="Arial"/>
                <a:cs typeface="Arial"/>
              </a:rPr>
              <a:t>GraphWalker</a:t>
            </a:r>
            <a:endParaRPr lang="de-DE"/>
          </a:p>
        </p:txBody>
      </p:sp>
      <p:sp>
        <p:nvSpPr>
          <p:cNvPr id="3" name="Textplatzhalter 6">
            <a:extLst>
              <a:ext uri="{FF2B5EF4-FFF2-40B4-BE49-F238E27FC236}">
                <a16:creationId xmlns:a16="http://schemas.microsoft.com/office/drawing/2014/main" id="{58AE862F-64CF-768B-E366-57D1CCF4D3D2}"/>
              </a:ext>
            </a:extLst>
          </p:cNvPr>
          <p:cNvSpPr txBox="1">
            <a:spLocks/>
          </p:cNvSpPr>
          <p:nvPr/>
        </p:nvSpPr>
        <p:spPr>
          <a:xfrm>
            <a:off x="6469063" y="6111875"/>
            <a:ext cx="5172075" cy="21590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800">
                <a:latin typeface="Arial"/>
                <a:cs typeface="Arial"/>
                <a:hlinkClick r:id="rId5"/>
              </a:rPr>
              <a:t>https://automated-360.com/wp-content/uploads/2021/10/text-description-automatically-generated.png</a:t>
            </a:r>
            <a:r>
              <a:rPr lang="de-DE" sz="800">
                <a:latin typeface="Arial"/>
                <a:cs typeface="Arial"/>
              </a:rPr>
              <a:t> 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0637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97956C97-42B8-4620-BDDE-B661ADD529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273630"/>
            <a:ext cx="5960011" cy="38223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2400" b="1">
                <a:latin typeface="Arial"/>
                <a:cs typeface="Arial"/>
              </a:rPr>
              <a:t>Test </a:t>
            </a:r>
            <a:r>
              <a:rPr lang="de-DE" sz="2400" b="1" err="1">
                <a:latin typeface="Arial"/>
                <a:cs typeface="Arial"/>
              </a:rPr>
              <a:t>case</a:t>
            </a:r>
            <a:r>
              <a:rPr lang="de-DE" sz="2400" b="1">
                <a:latin typeface="Arial"/>
                <a:cs typeface="Arial"/>
              </a:rPr>
              <a:t> </a:t>
            </a:r>
            <a:r>
              <a:rPr lang="de-DE" sz="2400" b="1" err="1">
                <a:latin typeface="Arial"/>
                <a:cs typeface="Arial"/>
              </a:rPr>
              <a:t>No</a:t>
            </a:r>
            <a:r>
              <a:rPr lang="de-DE" sz="2400" b="1">
                <a:latin typeface="Arial"/>
                <a:cs typeface="Arial"/>
              </a:rPr>
              <a:t>. 1: Open and Display Model</a:t>
            </a:r>
            <a:endParaRPr lang="de-DE" b="1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Test Cases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6" name="Inhaltsplatzhalter 11">
            <a:extLst>
              <a:ext uri="{FF2B5EF4-FFF2-40B4-BE49-F238E27FC236}">
                <a16:creationId xmlns:a16="http://schemas.microsoft.com/office/drawing/2014/main" id="{40F46FAD-FE72-B4C9-51D2-15F00791DBE4}"/>
              </a:ext>
            </a:extLst>
          </p:cNvPr>
          <p:cNvSpPr txBox="1">
            <a:spLocks/>
          </p:cNvSpPr>
          <p:nvPr/>
        </p:nvSpPr>
        <p:spPr>
          <a:xfrm>
            <a:off x="6096505" y="1752293"/>
            <a:ext cx="5444006" cy="168173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5770" lvl="1"/>
            <a:r>
              <a:rPr lang="de-DE" sz="1800" b="1" err="1">
                <a:latin typeface="Arial"/>
                <a:cs typeface="Arial"/>
              </a:rPr>
              <a:t>Expected</a:t>
            </a:r>
            <a:r>
              <a:rPr lang="de-DE" sz="1800" b="1">
                <a:latin typeface="Arial"/>
                <a:cs typeface="Arial"/>
              </a:rPr>
              <a:t> </a:t>
            </a:r>
            <a:r>
              <a:rPr lang="de-DE" sz="1800" b="1" err="1">
                <a:latin typeface="Arial"/>
                <a:cs typeface="Arial"/>
              </a:rPr>
              <a:t>results</a:t>
            </a:r>
            <a:r>
              <a:rPr lang="de-DE" sz="1800" b="1">
                <a:latin typeface="Arial"/>
                <a:cs typeface="Arial"/>
              </a:rPr>
              <a:t>:</a:t>
            </a:r>
            <a:endParaRPr lang="en-US" sz="1800" b="1">
              <a:latin typeface="Arial"/>
              <a:cs typeface="Arial"/>
            </a:endParaRPr>
          </a:p>
          <a:p>
            <a:pPr marL="674370" lvl="2"/>
            <a:r>
              <a:rPr lang="de-DE" sz="1800" err="1">
                <a:latin typeface="Arial"/>
                <a:cs typeface="Arial"/>
              </a:rPr>
              <a:t>Application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opens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without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errors</a:t>
            </a:r>
          </a:p>
          <a:p>
            <a:pPr marL="674370" lvl="2"/>
            <a:r>
              <a:rPr lang="de-DE" sz="1800">
                <a:latin typeface="Arial"/>
                <a:cs typeface="Arial"/>
              </a:rPr>
              <a:t>The </a:t>
            </a:r>
            <a:r>
              <a:rPr lang="de-DE" sz="1800" err="1">
                <a:latin typeface="Arial"/>
                <a:cs typeface="Arial"/>
              </a:rPr>
              <a:t>selected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model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successfully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loaded</a:t>
            </a:r>
          </a:p>
          <a:p>
            <a:pPr marL="674370" lvl="2"/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closes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properly</a:t>
            </a:r>
          </a:p>
        </p:txBody>
      </p:sp>
      <p:sp>
        <p:nvSpPr>
          <p:cNvPr id="8" name="Inhaltsplatzhalter 11">
            <a:extLst>
              <a:ext uri="{FF2B5EF4-FFF2-40B4-BE49-F238E27FC236}">
                <a16:creationId xmlns:a16="http://schemas.microsoft.com/office/drawing/2014/main" id="{CAA912B2-995A-B9C8-7E95-87EF5CD4F229}"/>
              </a:ext>
            </a:extLst>
          </p:cNvPr>
          <p:cNvSpPr txBox="1">
            <a:spLocks/>
          </p:cNvSpPr>
          <p:nvPr/>
        </p:nvSpPr>
        <p:spPr>
          <a:xfrm>
            <a:off x="685340" y="3093027"/>
            <a:ext cx="5444006" cy="316714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5770" lvl="1"/>
            <a:r>
              <a:rPr lang="de-DE" sz="1800" b="1">
                <a:latin typeface="Arial"/>
                <a:cs typeface="Arial"/>
              </a:rPr>
              <a:t>Test </a:t>
            </a:r>
            <a:r>
              <a:rPr lang="de-DE" sz="1800" b="1" err="1">
                <a:latin typeface="Arial"/>
                <a:cs typeface="Arial"/>
              </a:rPr>
              <a:t>Steps</a:t>
            </a:r>
            <a:r>
              <a:rPr lang="de-DE" sz="1800" b="1">
                <a:latin typeface="Arial"/>
                <a:cs typeface="Arial"/>
              </a:rPr>
              <a:t>:</a:t>
            </a:r>
            <a:endParaRPr lang="en-US" sz="1800">
              <a:latin typeface="Arial"/>
              <a:cs typeface="Arial"/>
            </a:endParaRPr>
          </a:p>
          <a:p>
            <a:pPr marL="674370" lvl="2"/>
            <a:r>
              <a:rPr lang="de-DE" sz="1800">
                <a:latin typeface="Arial"/>
                <a:cs typeface="Arial"/>
              </a:rPr>
              <a:t>Start 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Viewer</a:t>
            </a:r>
            <a:endParaRPr lang="en-US" sz="1800">
              <a:latin typeface="Arial"/>
              <a:cs typeface="Arial"/>
            </a:endParaRPr>
          </a:p>
          <a:p>
            <a:pPr marL="674370" lvl="2"/>
            <a:r>
              <a:rPr lang="de-DE" sz="1800" err="1">
                <a:latin typeface="Arial"/>
                <a:cs typeface="Arial"/>
              </a:rPr>
              <a:t>Verify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that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application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opens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properly</a:t>
            </a:r>
          </a:p>
          <a:p>
            <a:pPr marL="674370" lvl="2"/>
            <a:r>
              <a:rPr lang="de-DE" sz="1800">
                <a:latin typeface="Arial"/>
                <a:cs typeface="Arial"/>
              </a:rPr>
              <a:t>In 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menu</a:t>
            </a:r>
            <a:r>
              <a:rPr lang="de-DE" sz="1800">
                <a:latin typeface="Arial"/>
                <a:cs typeface="Arial"/>
              </a:rPr>
              <a:t>, </a:t>
            </a:r>
            <a:r>
              <a:rPr lang="de-DE" sz="1800" err="1">
                <a:latin typeface="Arial"/>
                <a:cs typeface="Arial"/>
              </a:rPr>
              <a:t>select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 "Open File" </a:t>
            </a:r>
            <a:r>
              <a:rPr lang="de-DE" sz="1800" err="1">
                <a:latin typeface="Arial"/>
                <a:cs typeface="Arial"/>
              </a:rPr>
              <a:t>option</a:t>
            </a:r>
          </a:p>
          <a:p>
            <a:pPr marL="674370" lvl="2"/>
            <a:r>
              <a:rPr lang="de-DE" sz="1800" err="1">
                <a:latin typeface="Arial"/>
                <a:cs typeface="Arial"/>
              </a:rPr>
              <a:t>Navigate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to</a:t>
            </a:r>
            <a:r>
              <a:rPr lang="de-DE" sz="1800">
                <a:latin typeface="Arial"/>
                <a:cs typeface="Arial"/>
              </a:rPr>
              <a:t> a valid </a:t>
            </a:r>
            <a:r>
              <a:rPr lang="de-DE" sz="1800" err="1">
                <a:latin typeface="Arial"/>
                <a:cs typeface="Arial"/>
              </a:rPr>
              <a:t>model</a:t>
            </a:r>
            <a:r>
              <a:rPr lang="de-DE" sz="1800">
                <a:latin typeface="Arial"/>
                <a:cs typeface="Arial"/>
              </a:rPr>
              <a:t> and </a:t>
            </a:r>
            <a:r>
              <a:rPr lang="de-DE" sz="1800" err="1">
                <a:latin typeface="Arial"/>
                <a:cs typeface="Arial"/>
              </a:rPr>
              <a:t>select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it</a:t>
            </a:r>
            <a:endParaRPr lang="en-US" sz="1800" err="1">
              <a:latin typeface="Arial"/>
              <a:cs typeface="Arial"/>
            </a:endParaRPr>
          </a:p>
          <a:p>
            <a:pPr marL="674370" lvl="2"/>
            <a:r>
              <a:rPr lang="de-DE" sz="1800" err="1">
                <a:latin typeface="Arial"/>
                <a:cs typeface="Arial"/>
              </a:rPr>
              <a:t>Verify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that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model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successfully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loaded</a:t>
            </a:r>
          </a:p>
          <a:p>
            <a:pPr marL="674370" lvl="2"/>
            <a:r>
              <a:rPr lang="de-DE" sz="1800">
                <a:latin typeface="Arial"/>
                <a:cs typeface="Arial"/>
              </a:rPr>
              <a:t>Close 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Viewer</a:t>
            </a:r>
            <a:endParaRPr lang="en-US" sz="1800">
              <a:latin typeface="Arial"/>
              <a:cs typeface="Arial"/>
            </a:endParaRPr>
          </a:p>
          <a:p>
            <a:pPr marL="445770" lvl="1"/>
            <a:endParaRPr lang="de-DE" sz="1800" b="1">
              <a:latin typeface="Arial"/>
              <a:cs typeface="Arial"/>
            </a:endParaRPr>
          </a:p>
        </p:txBody>
      </p:sp>
      <p:sp>
        <p:nvSpPr>
          <p:cNvPr id="7" name="Inhaltsplatzhalter 11">
            <a:extLst>
              <a:ext uri="{FF2B5EF4-FFF2-40B4-BE49-F238E27FC236}">
                <a16:creationId xmlns:a16="http://schemas.microsoft.com/office/drawing/2014/main" id="{1B1681CB-FE4F-6749-ACEB-66DBDD3FFB76}"/>
              </a:ext>
            </a:extLst>
          </p:cNvPr>
          <p:cNvSpPr txBox="1">
            <a:spLocks/>
          </p:cNvSpPr>
          <p:nvPr/>
        </p:nvSpPr>
        <p:spPr>
          <a:xfrm>
            <a:off x="683411" y="1798592"/>
            <a:ext cx="5444006" cy="124767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5770" lvl="1"/>
            <a:r>
              <a:rPr lang="de-DE" sz="1800" b="1" err="1">
                <a:latin typeface="Arial"/>
                <a:cs typeface="Arial"/>
              </a:rPr>
              <a:t>Prerequisites</a:t>
            </a:r>
            <a:r>
              <a:rPr lang="de-DE" sz="1800" b="1">
                <a:latin typeface="Arial"/>
                <a:cs typeface="Arial"/>
              </a:rPr>
              <a:t>:</a:t>
            </a:r>
            <a:endParaRPr lang="en-US" sz="1800">
              <a:latin typeface="Arial"/>
              <a:cs typeface="Arial"/>
            </a:endParaRPr>
          </a:p>
          <a:p>
            <a:pPr marL="674370" lvl="2"/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Viewer 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installed</a:t>
            </a:r>
            <a:r>
              <a:rPr lang="de-DE" sz="1800">
                <a:latin typeface="Arial"/>
                <a:cs typeface="Arial"/>
              </a:rPr>
              <a:t> </a:t>
            </a:r>
          </a:p>
          <a:p>
            <a:pPr marL="674370" lvl="2"/>
            <a:r>
              <a:rPr lang="de-DE" sz="1800" err="1">
                <a:latin typeface="Arial"/>
                <a:cs typeface="Arial"/>
              </a:rPr>
              <a:t>There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 a valid </a:t>
            </a:r>
            <a:r>
              <a:rPr lang="de-DE" sz="1800" err="1">
                <a:latin typeface="Arial"/>
                <a:cs typeface="Arial"/>
              </a:rPr>
              <a:t>model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that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can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be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tested</a:t>
            </a:r>
            <a:endParaRPr lang="en-US" sz="1800" err="1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35182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7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FCD14-4DEC-CA70-ED27-EB7D1C53A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87B17044-1274-48D2-D15C-6E1D1062F5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273630"/>
            <a:ext cx="11033580" cy="38223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de-DE" sz="2400" b="1">
                <a:latin typeface="Arial"/>
                <a:cs typeface="Arial"/>
              </a:rPr>
              <a:t>Test </a:t>
            </a:r>
            <a:r>
              <a:rPr lang="de-DE" sz="2400" b="1" err="1">
                <a:latin typeface="Arial"/>
                <a:cs typeface="Arial"/>
              </a:rPr>
              <a:t>case</a:t>
            </a:r>
            <a:r>
              <a:rPr lang="de-DE" sz="2400" b="1">
                <a:latin typeface="Arial"/>
                <a:cs typeface="Arial"/>
              </a:rPr>
              <a:t> </a:t>
            </a:r>
            <a:r>
              <a:rPr lang="de-DE" sz="2400" b="1" err="1">
                <a:latin typeface="Arial"/>
                <a:cs typeface="Arial"/>
              </a:rPr>
              <a:t>No</a:t>
            </a:r>
            <a:r>
              <a:rPr lang="de-DE" sz="2400" b="1">
                <a:latin typeface="Arial"/>
                <a:cs typeface="Arial"/>
              </a:rPr>
              <a:t>. 2: Select and </a:t>
            </a:r>
            <a:r>
              <a:rPr lang="de-DE" sz="2400" b="1" err="1">
                <a:latin typeface="Arial"/>
                <a:cs typeface="Arial"/>
              </a:rPr>
              <a:t>Rotate</a:t>
            </a:r>
            <a:r>
              <a:rPr lang="de-DE" sz="2400" b="1">
                <a:latin typeface="Arial"/>
                <a:cs typeface="Arial"/>
              </a:rPr>
              <a:t> </a:t>
            </a:r>
            <a:r>
              <a:rPr lang="de-DE" sz="2400" b="1" err="1">
                <a:latin typeface="Arial"/>
                <a:cs typeface="Arial"/>
              </a:rPr>
              <a:t>Component</a:t>
            </a:r>
          </a:p>
          <a:p>
            <a:pPr marL="0" indent="0">
              <a:buNone/>
            </a:pPr>
            <a:endParaRPr lang="de-DE" sz="2400" b="1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C45D14F7-846A-DA93-7DE2-2278C894E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Test Cases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F17503-DB5C-4040-4354-36A70338C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8B2DC78-E766-63BB-04D3-97E5ECC96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19B27BE-17FD-2488-5FF5-420C1513E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6" name="Inhaltsplatzhalter 11">
            <a:extLst>
              <a:ext uri="{FF2B5EF4-FFF2-40B4-BE49-F238E27FC236}">
                <a16:creationId xmlns:a16="http://schemas.microsoft.com/office/drawing/2014/main" id="{33B1E048-2CD3-D478-558A-6860957EF6C8}"/>
              </a:ext>
            </a:extLst>
          </p:cNvPr>
          <p:cNvSpPr txBox="1">
            <a:spLocks/>
          </p:cNvSpPr>
          <p:nvPr/>
        </p:nvSpPr>
        <p:spPr>
          <a:xfrm>
            <a:off x="6096505" y="1752293"/>
            <a:ext cx="5444006" cy="168173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5770" lvl="1"/>
            <a:r>
              <a:rPr lang="de-DE" sz="1800" b="1" err="1">
                <a:latin typeface="Arial"/>
                <a:cs typeface="Arial"/>
              </a:rPr>
              <a:t>Expected</a:t>
            </a:r>
            <a:r>
              <a:rPr lang="de-DE" sz="1800" b="1">
                <a:latin typeface="Arial"/>
                <a:cs typeface="Arial"/>
              </a:rPr>
              <a:t> </a:t>
            </a:r>
            <a:r>
              <a:rPr lang="de-DE" sz="1800" b="1" err="1">
                <a:latin typeface="Arial"/>
                <a:cs typeface="Arial"/>
              </a:rPr>
              <a:t>results</a:t>
            </a:r>
            <a:r>
              <a:rPr lang="de-DE" sz="1800" b="1">
                <a:latin typeface="Arial"/>
                <a:cs typeface="Arial"/>
              </a:rPr>
              <a:t>:</a:t>
            </a:r>
            <a:endParaRPr lang="en-US" sz="1800" b="1">
              <a:latin typeface="Arial"/>
              <a:cs typeface="Arial"/>
            </a:endParaRPr>
          </a:p>
          <a:p>
            <a:pPr marL="674370" lvl="2"/>
            <a:r>
              <a:rPr lang="de-DE" sz="1800">
                <a:latin typeface="Arial"/>
                <a:cs typeface="Arial"/>
              </a:rPr>
              <a:t>Selected </a:t>
            </a:r>
            <a:r>
              <a:rPr lang="de-DE" sz="1800" err="1">
                <a:latin typeface="Arial"/>
                <a:cs typeface="Arial"/>
              </a:rPr>
              <a:t>component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highlighted</a:t>
            </a:r>
            <a:endParaRPr lang="de-DE" sz="1800">
              <a:latin typeface="Arial"/>
              <a:cs typeface="Arial"/>
            </a:endParaRPr>
          </a:p>
          <a:p>
            <a:pPr marL="674370" lvl="2"/>
            <a:r>
              <a:rPr lang="de-DE" sz="1800">
                <a:latin typeface="Arial"/>
                <a:cs typeface="Arial"/>
              </a:rPr>
              <a:t>Rotation </a:t>
            </a:r>
            <a:r>
              <a:rPr lang="de-DE" sz="1800" err="1">
                <a:latin typeface="Arial"/>
                <a:cs typeface="Arial"/>
              </a:rPr>
              <a:t>of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component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displayed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correctly</a:t>
            </a:r>
            <a:r>
              <a:rPr lang="de-DE" sz="1800">
                <a:latin typeface="Arial"/>
                <a:cs typeface="Arial"/>
              </a:rPr>
              <a:t> </a:t>
            </a:r>
          </a:p>
          <a:p>
            <a:pPr marL="674370" lvl="2"/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closes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properly</a:t>
            </a:r>
            <a:endParaRPr lang="de-DE" sz="1800">
              <a:latin typeface="Arial"/>
              <a:cs typeface="Arial"/>
            </a:endParaRPr>
          </a:p>
        </p:txBody>
      </p:sp>
      <p:sp>
        <p:nvSpPr>
          <p:cNvPr id="8" name="Inhaltsplatzhalter 11">
            <a:extLst>
              <a:ext uri="{FF2B5EF4-FFF2-40B4-BE49-F238E27FC236}">
                <a16:creationId xmlns:a16="http://schemas.microsoft.com/office/drawing/2014/main" id="{DC8F0092-AF30-2C47-FF24-1BF368B7FE45}"/>
              </a:ext>
            </a:extLst>
          </p:cNvPr>
          <p:cNvSpPr txBox="1">
            <a:spLocks/>
          </p:cNvSpPr>
          <p:nvPr/>
        </p:nvSpPr>
        <p:spPr>
          <a:xfrm>
            <a:off x="685340" y="3343812"/>
            <a:ext cx="5444006" cy="291636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5770" lvl="1"/>
            <a:r>
              <a:rPr lang="de-DE" sz="1800" b="1">
                <a:latin typeface="Arial"/>
                <a:cs typeface="Arial"/>
              </a:rPr>
              <a:t>Test </a:t>
            </a:r>
            <a:r>
              <a:rPr lang="de-DE" sz="1800" b="1" err="1">
                <a:latin typeface="Arial"/>
                <a:cs typeface="Arial"/>
              </a:rPr>
              <a:t>Steps</a:t>
            </a:r>
            <a:r>
              <a:rPr lang="de-DE" sz="1800" b="1">
                <a:latin typeface="Arial"/>
                <a:cs typeface="Arial"/>
              </a:rPr>
              <a:t>:</a:t>
            </a:r>
            <a:endParaRPr lang="en-US" sz="1800">
              <a:latin typeface="Arial"/>
              <a:cs typeface="Arial"/>
            </a:endParaRPr>
          </a:p>
          <a:p>
            <a:pPr marL="674370" lvl="2"/>
            <a:r>
              <a:rPr lang="de-DE" sz="1800">
                <a:latin typeface="Arial"/>
                <a:cs typeface="Arial"/>
              </a:rPr>
              <a:t>Start 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Viewer and open a </a:t>
            </a:r>
            <a:r>
              <a:rPr lang="de-DE" sz="1800" err="1">
                <a:latin typeface="Arial"/>
                <a:cs typeface="Arial"/>
              </a:rPr>
              <a:t>model</a:t>
            </a:r>
            <a:endParaRPr lang="de-DE" sz="1800">
              <a:latin typeface="Arial"/>
              <a:cs typeface="Arial"/>
            </a:endParaRPr>
          </a:p>
          <a:p>
            <a:pPr marL="674370" lvl="2"/>
            <a:r>
              <a:rPr lang="de-DE" sz="1800">
                <a:latin typeface="Arial"/>
                <a:cs typeface="Arial"/>
              </a:rPr>
              <a:t>Select a </a:t>
            </a:r>
            <a:r>
              <a:rPr lang="de-DE" sz="1800" err="1">
                <a:latin typeface="Arial"/>
                <a:cs typeface="Arial"/>
              </a:rPr>
              <a:t>component</a:t>
            </a:r>
            <a:r>
              <a:rPr lang="de-DE" sz="1800">
                <a:latin typeface="Arial"/>
                <a:cs typeface="Arial"/>
              </a:rPr>
              <a:t> in 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model</a:t>
            </a:r>
            <a:endParaRPr lang="de-DE" sz="1800">
              <a:latin typeface="Arial"/>
              <a:cs typeface="Arial"/>
            </a:endParaRPr>
          </a:p>
          <a:p>
            <a:pPr marL="674370" lvl="2"/>
            <a:r>
              <a:rPr lang="de-DE" sz="1800">
                <a:latin typeface="Arial"/>
                <a:cs typeface="Arial"/>
              </a:rPr>
              <a:t>Check </a:t>
            </a:r>
            <a:r>
              <a:rPr lang="de-DE" sz="1800" err="1">
                <a:latin typeface="Arial"/>
                <a:cs typeface="Arial"/>
              </a:rPr>
              <a:t>whether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component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highlighted</a:t>
            </a:r>
            <a:endParaRPr lang="de-DE" sz="1800">
              <a:latin typeface="Arial"/>
              <a:cs typeface="Arial"/>
            </a:endParaRPr>
          </a:p>
          <a:p>
            <a:pPr marL="674370" lvl="2"/>
            <a:r>
              <a:rPr lang="de-DE" sz="1800" err="1">
                <a:latin typeface="Arial"/>
                <a:cs typeface="Arial"/>
              </a:rPr>
              <a:t>Rotate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component</a:t>
            </a:r>
            <a:endParaRPr lang="de-DE" sz="1800">
              <a:latin typeface="Arial"/>
              <a:cs typeface="Arial"/>
            </a:endParaRPr>
          </a:p>
          <a:p>
            <a:pPr marL="674370" lvl="2"/>
            <a:r>
              <a:rPr lang="de-DE" sz="1800">
                <a:latin typeface="Arial"/>
                <a:cs typeface="Arial"/>
              </a:rPr>
              <a:t>Check </a:t>
            </a:r>
            <a:r>
              <a:rPr lang="de-DE" sz="1800" err="1">
                <a:latin typeface="Arial"/>
                <a:cs typeface="Arial"/>
              </a:rPr>
              <a:t>that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rotation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correctly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applied</a:t>
            </a:r>
          </a:p>
          <a:p>
            <a:pPr marL="674370" lvl="2"/>
            <a:r>
              <a:rPr lang="de-DE" sz="1800">
                <a:latin typeface="Arial"/>
                <a:cs typeface="Arial"/>
              </a:rPr>
              <a:t>Close </a:t>
            </a:r>
            <a:r>
              <a:rPr lang="de-DE" sz="1800" err="1">
                <a:latin typeface="Arial"/>
                <a:cs typeface="Arial"/>
              </a:rPr>
              <a:t>the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Viewer</a:t>
            </a:r>
          </a:p>
        </p:txBody>
      </p:sp>
      <p:sp>
        <p:nvSpPr>
          <p:cNvPr id="7" name="Inhaltsplatzhalter 11">
            <a:extLst>
              <a:ext uri="{FF2B5EF4-FFF2-40B4-BE49-F238E27FC236}">
                <a16:creationId xmlns:a16="http://schemas.microsoft.com/office/drawing/2014/main" id="{DD396481-389D-DE4B-E031-12068D8A6A3D}"/>
              </a:ext>
            </a:extLst>
          </p:cNvPr>
          <p:cNvSpPr txBox="1">
            <a:spLocks/>
          </p:cNvSpPr>
          <p:nvPr/>
        </p:nvSpPr>
        <p:spPr>
          <a:xfrm>
            <a:off x="683411" y="1798592"/>
            <a:ext cx="5444006" cy="124767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5770" lvl="1"/>
            <a:r>
              <a:rPr lang="de-DE" sz="1800" b="1" err="1">
                <a:latin typeface="Arial"/>
                <a:cs typeface="Arial"/>
              </a:rPr>
              <a:t>Prerequisites</a:t>
            </a:r>
            <a:r>
              <a:rPr lang="de-DE" sz="1800" b="1">
                <a:latin typeface="Arial"/>
                <a:cs typeface="Arial"/>
              </a:rPr>
              <a:t>:</a:t>
            </a:r>
            <a:endParaRPr lang="en-US" sz="1800">
              <a:latin typeface="Arial"/>
              <a:cs typeface="Arial"/>
            </a:endParaRPr>
          </a:p>
          <a:p>
            <a:pPr marL="674370" lvl="2"/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Viewer 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installed</a:t>
            </a:r>
            <a:r>
              <a:rPr lang="de-DE" sz="1800">
                <a:latin typeface="Arial"/>
                <a:cs typeface="Arial"/>
              </a:rPr>
              <a:t> </a:t>
            </a:r>
          </a:p>
          <a:p>
            <a:pPr marL="674370" lvl="2"/>
            <a:r>
              <a:rPr lang="de-DE" sz="1800" err="1">
                <a:latin typeface="Arial"/>
                <a:cs typeface="Arial"/>
              </a:rPr>
              <a:t>There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is</a:t>
            </a:r>
            <a:r>
              <a:rPr lang="de-DE" sz="1800">
                <a:latin typeface="Arial"/>
                <a:cs typeface="Arial"/>
              </a:rPr>
              <a:t> a valid </a:t>
            </a:r>
            <a:r>
              <a:rPr lang="de-DE" sz="1800" err="1">
                <a:latin typeface="Arial"/>
                <a:cs typeface="Arial"/>
              </a:rPr>
              <a:t>model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with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components</a:t>
            </a:r>
            <a:r>
              <a:rPr lang="de-DE" sz="1800">
                <a:latin typeface="Arial"/>
                <a:cs typeface="Arial"/>
              </a:rPr>
              <a:t> </a:t>
            </a:r>
            <a:r>
              <a:rPr lang="de-DE" sz="1800" err="1">
                <a:latin typeface="Arial"/>
                <a:cs typeface="Arial"/>
              </a:rPr>
              <a:t>that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can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be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tested</a:t>
            </a:r>
            <a:endParaRPr lang="en-US" sz="1800" err="1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45518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7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haltsplatzhalter 2">
            <a:extLst>
              <a:ext uri="{FF2B5EF4-FFF2-40B4-BE49-F238E27FC236}">
                <a16:creationId xmlns:a16="http://schemas.microsoft.com/office/drawing/2014/main" id="{9E4714B2-F9F5-05DE-D9FE-34FD6BABE86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49905" y="1861645"/>
            <a:ext cx="5203825" cy="3134709"/>
          </a:xfrm>
          <a:prstGeom prst="rect">
            <a:avLst/>
          </a:prstGeom>
        </p:spPr>
      </p:pic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Arial"/>
                <a:cs typeface="Arial"/>
              </a:rPr>
              <a:t>Modelling Prototype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7FC8C9A-A269-27D0-C0DB-0C56393943DB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6436183" y="1225038"/>
            <a:ext cx="4923511" cy="4967769"/>
          </a:xfrm>
          <a:prstGeom prst="rect">
            <a:avLst/>
          </a:prstGeom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69AFF82-212F-FB60-C711-A2737A3C0D94}"/>
              </a:ext>
            </a:extLst>
          </p:cNvPr>
          <p:cNvSpPr txBox="1"/>
          <p:nvPr/>
        </p:nvSpPr>
        <p:spPr>
          <a:xfrm>
            <a:off x="552449" y="1485900"/>
            <a:ext cx="19907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750" b="1">
                <a:cs typeface="Arial"/>
              </a:rPr>
              <a:t>Test </a:t>
            </a:r>
            <a:r>
              <a:rPr lang="de-DE" sz="1750" b="1" err="1">
                <a:cs typeface="Arial"/>
              </a:rPr>
              <a:t>case</a:t>
            </a:r>
            <a:r>
              <a:rPr lang="de-DE" sz="1750" b="1">
                <a:cs typeface="Arial"/>
              </a:rPr>
              <a:t> No.1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4B2683F-B3EB-0A1C-9723-B5CD6E1CF2A5}"/>
              </a:ext>
            </a:extLst>
          </p:cNvPr>
          <p:cNvSpPr txBox="1"/>
          <p:nvPr/>
        </p:nvSpPr>
        <p:spPr>
          <a:xfrm>
            <a:off x="6438899" y="857250"/>
            <a:ext cx="1924050" cy="3616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750" b="1">
                <a:cs typeface="Arial"/>
              </a:rPr>
              <a:t>Test </a:t>
            </a:r>
            <a:r>
              <a:rPr lang="de-DE" sz="1750" b="1" err="1">
                <a:cs typeface="Arial"/>
              </a:rPr>
              <a:t>case</a:t>
            </a:r>
            <a:r>
              <a:rPr lang="de-DE" sz="1750" b="1">
                <a:cs typeface="Arial"/>
              </a:rPr>
              <a:t> No.2</a:t>
            </a:r>
          </a:p>
        </p:txBody>
      </p:sp>
    </p:spTree>
    <p:extLst>
      <p:ext uri="{BB962C8B-B14F-4D97-AF65-F5344CB8AC3E}">
        <p14:creationId xmlns:p14="http://schemas.microsoft.com/office/powerpoint/2010/main" val="16336833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 descr="Ein Bild, das Screenshot, Software, Multimedia-Software, Text enthält.&#10;&#10;Automatisch generierte Beschreibung">
            <a:extLst>
              <a:ext uri="{FF2B5EF4-FFF2-40B4-BE49-F238E27FC236}">
                <a16:creationId xmlns:a16="http://schemas.microsoft.com/office/drawing/2014/main" id="{2304F323-0194-5006-D437-F658618FAC5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529719" y="1706690"/>
            <a:ext cx="7299865" cy="4111487"/>
          </a:xfrm>
        </p:spPr>
      </p:pic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Running Tests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14" name="Inhaltsplatzhalter 11">
            <a:extLst>
              <a:ext uri="{FF2B5EF4-FFF2-40B4-BE49-F238E27FC236}">
                <a16:creationId xmlns:a16="http://schemas.microsoft.com/office/drawing/2014/main" id="{BF60FE61-EBF1-10A5-2C81-2320E2932F2F}"/>
              </a:ext>
            </a:extLst>
          </p:cNvPr>
          <p:cNvSpPr txBox="1">
            <a:spLocks/>
          </p:cNvSpPr>
          <p:nvPr/>
        </p:nvSpPr>
        <p:spPr>
          <a:xfrm>
            <a:off x="362416" y="1706690"/>
            <a:ext cx="3844380" cy="3051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latin typeface="Arial"/>
                <a:cs typeface="Arial"/>
              </a:rPr>
              <a:t>Two Test Cases are realized with Apple Automator/AppleScript</a:t>
            </a:r>
          </a:p>
          <a:p>
            <a:r>
              <a:rPr lang="en-GB">
                <a:latin typeface="Arial"/>
                <a:cs typeface="Arial"/>
              </a:rPr>
              <a:t>Multiple execution possible</a:t>
            </a:r>
          </a:p>
          <a:p>
            <a:r>
              <a:rPr lang="en-GB">
                <a:latin typeface="Arial"/>
                <a:cs typeface="Arial"/>
              </a:rPr>
              <a:t>Prototype</a:t>
            </a:r>
            <a:r>
              <a:rPr lang="en-US">
                <a:latin typeface="Arial"/>
                <a:cs typeface="Arial"/>
              </a:rPr>
              <a:t> Demo </a:t>
            </a:r>
            <a:endParaRPr lang="en-GB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10171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D64DB05-129E-4C2E-DDE9-B49A2CBE9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135" y="2785730"/>
            <a:ext cx="3136605" cy="643270"/>
          </a:xfrm>
        </p:spPr>
        <p:txBody>
          <a:bodyPr/>
          <a:lstStyle/>
          <a:p>
            <a:r>
              <a:rPr lang="de-DE">
                <a:latin typeface="Arial"/>
                <a:cs typeface="Arial"/>
              </a:rPr>
              <a:t>Personal </a:t>
            </a:r>
            <a:r>
              <a:rPr lang="de-DE" err="1">
                <a:latin typeface="Arial"/>
                <a:cs typeface="Arial"/>
              </a:rPr>
              <a:t>Reflection</a:t>
            </a:r>
            <a:endParaRPr lang="de-DE" err="1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6294E0-6C82-FF6D-C084-63C0802BFAF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16088A7-B90F-420A-8E66-8D0FF32A9A66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F1F956A-55E8-A224-9324-CFC1F14637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DA35DDA-3EB2-0C3A-CD71-05C505C4BD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>
                <a:latin typeface="Arial"/>
                <a:cs typeface="Arial"/>
              </a:rPr>
              <a:t>https://dlr-sc.github.io/tigl/pages/images/screenshots/Concorde-HighRes.png</a:t>
            </a:r>
            <a:endParaRPr lang="de-DE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38050D7-5766-C274-5A7B-D0092552D62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17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7D6CA38-7982-D6C9-FACA-AD0962C4C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825" y="1283166"/>
            <a:ext cx="10544175" cy="4301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8213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520305"/>
          </a:xfrm>
        </p:spPr>
        <p:txBody>
          <a:bodyPr/>
          <a:lstStyle/>
          <a:p>
            <a:r>
              <a:rPr lang="de-DE">
                <a:latin typeface="Arial"/>
                <a:cs typeface="Arial"/>
              </a:rPr>
              <a:t>Personal Reflection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6" name="Inhaltsplatzhalter 11">
            <a:extLst>
              <a:ext uri="{FF2B5EF4-FFF2-40B4-BE49-F238E27FC236}">
                <a16:creationId xmlns:a16="http://schemas.microsoft.com/office/drawing/2014/main" id="{20D71C18-6D34-60C5-9D45-F1642A106C12}"/>
              </a:ext>
            </a:extLst>
          </p:cNvPr>
          <p:cNvSpPr txBox="1">
            <a:spLocks/>
          </p:cNvSpPr>
          <p:nvPr/>
        </p:nvSpPr>
        <p:spPr>
          <a:xfrm>
            <a:off x="685339" y="1848748"/>
            <a:ext cx="10826236" cy="3051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>
                <a:latin typeface="Arial"/>
                <a:cs typeface="Arial"/>
              </a:rPr>
              <a:t>MBT is an interesting topic that can make software testing much easier</a:t>
            </a:r>
            <a:endParaRPr lang="en-US" sz="1800">
              <a:latin typeface="Arial"/>
              <a:cs typeface="Arial"/>
            </a:endParaRPr>
          </a:p>
          <a:p>
            <a:r>
              <a:rPr lang="en-GB" sz="1800">
                <a:latin typeface="Arial"/>
                <a:cs typeface="Arial"/>
              </a:rPr>
              <a:t>Finding MBT tools is easy, but it requires effort and cautious selection of criteria to choose the "right" tool depending on the context of the system and the project</a:t>
            </a:r>
            <a:endParaRPr lang="en-US" sz="1800"/>
          </a:p>
          <a:p>
            <a:r>
              <a:rPr lang="en-GB" sz="1800">
                <a:latin typeface="Arial"/>
                <a:cs typeface="Arial"/>
              </a:rPr>
              <a:t>It also requires effort to get used to the selected tool; some tools provide examples and guidelines that can help with this</a:t>
            </a:r>
            <a:endParaRPr lang="en-US" sz="1800">
              <a:latin typeface="Arial"/>
              <a:cs typeface="Arial"/>
            </a:endParaRPr>
          </a:p>
          <a:p>
            <a:r>
              <a:rPr lang="en-GB" sz="1800">
                <a:latin typeface="Arial"/>
                <a:cs typeface="Arial"/>
              </a:rPr>
              <a:t>Overall, we now have a better overview of MBT, its variety of tools and its huge potential in the field of software quality</a:t>
            </a:r>
            <a:endParaRPr lang="en-GB" sz="1800"/>
          </a:p>
          <a:p>
            <a:pPr marL="445770" lvl="1"/>
            <a:endParaRPr lang="de-DE" sz="1800" b="1"/>
          </a:p>
        </p:txBody>
      </p:sp>
    </p:spTree>
    <p:extLst>
      <p:ext uri="{BB962C8B-B14F-4D97-AF65-F5344CB8AC3E}">
        <p14:creationId xmlns:p14="http://schemas.microsoft.com/office/powerpoint/2010/main" val="23326727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97956C97-42B8-4620-BDDE-B661ADD529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135727"/>
            <a:ext cx="11275323" cy="473894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de-DE" sz="1200">
                <a:latin typeface="Arial"/>
                <a:cs typeface="Arial"/>
                <a:hlinkClick r:id="rId3"/>
              </a:rPr>
              <a:t>https://github.com/DLR-SC/tigl</a:t>
            </a:r>
            <a:endParaRPr lang="de-DE" sz="1200">
              <a:latin typeface="Arial"/>
              <a:cs typeface="Arial"/>
            </a:endParaRPr>
          </a:p>
          <a:p>
            <a:r>
              <a:rPr lang="de-DE" sz="1200">
                <a:latin typeface="Arial"/>
                <a:cs typeface="Arial"/>
                <a:hlinkClick r:id="rId4"/>
              </a:rPr>
              <a:t>https://medium.com/@yugene1986/what-is-model-based-testing-db3ebde10683</a:t>
            </a:r>
            <a:endParaRPr lang="de-DE" sz="1200">
              <a:latin typeface="Arial"/>
              <a:cs typeface="Arial"/>
            </a:endParaRPr>
          </a:p>
          <a:p>
            <a:r>
              <a:rPr lang="de-DE" sz="1200">
                <a:latin typeface="Arial"/>
                <a:cs typeface="Arial"/>
                <a:hlinkClick r:id="rId5"/>
              </a:rPr>
              <a:t>https://graphwalker.github.io/</a:t>
            </a:r>
            <a:endParaRPr lang="de-DE" sz="1200">
              <a:latin typeface="Arial"/>
              <a:cs typeface="Arial"/>
            </a:endParaRPr>
          </a:p>
          <a:p>
            <a:r>
              <a:rPr lang="de-DE" sz="1200">
                <a:latin typeface="Arial"/>
                <a:cs typeface="Arial"/>
              </a:rPr>
              <a:t>Aho, P., N. Menz, T. </a:t>
            </a:r>
            <a:r>
              <a:rPr lang="de-DE" sz="1200" err="1">
                <a:latin typeface="Arial"/>
                <a:cs typeface="Arial"/>
              </a:rPr>
              <a:t>Räty</a:t>
            </a:r>
            <a:r>
              <a:rPr lang="de-DE" sz="1200">
                <a:latin typeface="Arial"/>
                <a:cs typeface="Arial"/>
              </a:rPr>
              <a:t>, and I. Schieferdecker. “</a:t>
            </a:r>
            <a:r>
              <a:rPr lang="de-DE" sz="1200" err="1">
                <a:latin typeface="Arial"/>
                <a:cs typeface="Arial"/>
              </a:rPr>
              <a:t>Automated</a:t>
            </a:r>
            <a:r>
              <a:rPr lang="de-DE" sz="1200">
                <a:latin typeface="Arial"/>
                <a:cs typeface="Arial"/>
              </a:rPr>
              <a:t> Java GUI Modeling </a:t>
            </a:r>
            <a:r>
              <a:rPr lang="de-DE" sz="1200" err="1">
                <a:latin typeface="Arial"/>
                <a:cs typeface="Arial"/>
              </a:rPr>
              <a:t>for</a:t>
            </a:r>
            <a:r>
              <a:rPr lang="de-DE" sz="1200">
                <a:latin typeface="Arial"/>
                <a:cs typeface="Arial"/>
              </a:rPr>
              <a:t> Model-</a:t>
            </a:r>
            <a:r>
              <a:rPr lang="de-DE" sz="1200" err="1">
                <a:latin typeface="Arial"/>
                <a:cs typeface="Arial"/>
              </a:rPr>
              <a:t>Based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Testing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Purposes</a:t>
            </a:r>
            <a:r>
              <a:rPr lang="de-DE" sz="1200">
                <a:latin typeface="Arial"/>
                <a:cs typeface="Arial"/>
              </a:rPr>
              <a:t>,” -1, 2011. </a:t>
            </a:r>
            <a:r>
              <a:rPr lang="de-DE" sz="1200">
                <a:latin typeface="Arial"/>
                <a:cs typeface="Arial"/>
                <a:hlinkClick r:id="rId6"/>
              </a:rPr>
              <a:t>https://publica.fraunhofer.de/handle/publica/372769</a:t>
            </a:r>
            <a:r>
              <a:rPr lang="de-DE" sz="1200">
                <a:latin typeface="Arial"/>
                <a:cs typeface="Arial"/>
              </a:rPr>
              <a:t>.</a:t>
            </a:r>
          </a:p>
          <a:p>
            <a:r>
              <a:rPr lang="de-DE" sz="1200">
                <a:latin typeface="Arial"/>
                <a:cs typeface="Arial"/>
                <a:hlinkClick r:id="rId7"/>
              </a:rPr>
              <a:t>https://www.rroij.com/open-access/model-based-testing-considering-steps-levels-tools-standards-of-software-quality.php?aid=37065</a:t>
            </a:r>
            <a:endParaRPr lang="de-DE" sz="1200">
              <a:latin typeface="Arial"/>
              <a:cs typeface="Arial"/>
            </a:endParaRPr>
          </a:p>
          <a:p>
            <a:r>
              <a:rPr lang="de-DE" sz="1200">
                <a:latin typeface="Arial"/>
                <a:cs typeface="Arial"/>
                <a:hlinkClick r:id="rId8"/>
              </a:rPr>
              <a:t>https://www.softwaretestingmagazine.com/tools/open-source-model-based-testing-tools/</a:t>
            </a:r>
            <a:endParaRPr lang="de-DE" sz="1200">
              <a:latin typeface="Arial"/>
              <a:cs typeface="Arial"/>
            </a:endParaRPr>
          </a:p>
          <a:p>
            <a:r>
              <a:rPr lang="de-DE" sz="1200">
                <a:latin typeface="Arial"/>
                <a:cs typeface="Arial"/>
                <a:hlinkClick r:id="rId9"/>
              </a:rPr>
              <a:t>https://ieeexplore.ieee.org/document/9155667</a:t>
            </a:r>
            <a:endParaRPr lang="de-DE" sz="1200">
              <a:latin typeface="Arial"/>
              <a:cs typeface="Arial"/>
            </a:endParaRPr>
          </a:p>
          <a:p>
            <a:r>
              <a:rPr lang="de-DE" sz="1200">
                <a:latin typeface="Arial"/>
                <a:cs typeface="Arial"/>
              </a:rPr>
              <a:t>I. Schieferdecker, "Model-</a:t>
            </a:r>
            <a:r>
              <a:rPr lang="de-DE" sz="1200" err="1">
                <a:latin typeface="Arial"/>
                <a:cs typeface="Arial"/>
              </a:rPr>
              <a:t>Based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Testing</a:t>
            </a:r>
            <a:r>
              <a:rPr lang="de-DE" sz="1200">
                <a:latin typeface="Arial"/>
                <a:cs typeface="Arial"/>
              </a:rPr>
              <a:t>," in IEEE Software, vol. 29, </a:t>
            </a:r>
            <a:r>
              <a:rPr lang="de-DE" sz="1200" err="1">
                <a:latin typeface="Arial"/>
                <a:cs typeface="Arial"/>
              </a:rPr>
              <a:t>no</a:t>
            </a:r>
            <a:r>
              <a:rPr lang="de-DE" sz="1200">
                <a:latin typeface="Arial"/>
                <a:cs typeface="Arial"/>
              </a:rPr>
              <a:t>. 1, pp. 14-18, Jan.-Feb. 2012, </a:t>
            </a:r>
            <a:r>
              <a:rPr lang="de-DE" sz="1200" err="1">
                <a:latin typeface="Arial"/>
                <a:cs typeface="Arial"/>
              </a:rPr>
              <a:t>doi</a:t>
            </a:r>
            <a:r>
              <a:rPr lang="de-DE" sz="1200">
                <a:latin typeface="Arial"/>
                <a:cs typeface="Arial"/>
              </a:rPr>
              <a:t>: 10.1109/MS.2012.13.</a:t>
            </a:r>
          </a:p>
          <a:p>
            <a:r>
              <a:rPr lang="de-DE" sz="1200" err="1">
                <a:latin typeface="Arial"/>
                <a:cs typeface="Arial"/>
              </a:rPr>
              <a:t>Siggel</a:t>
            </a:r>
            <a:r>
              <a:rPr lang="de-DE" sz="1200">
                <a:latin typeface="Arial"/>
                <a:cs typeface="Arial"/>
              </a:rPr>
              <a:t>, M., Kleinert, J., Stollenwerk, T. et al.:  </a:t>
            </a:r>
            <a:r>
              <a:rPr lang="de-DE" sz="1200" err="1">
                <a:latin typeface="Arial"/>
                <a:cs typeface="Arial"/>
              </a:rPr>
              <a:t>TiGL</a:t>
            </a:r>
            <a:r>
              <a:rPr lang="de-DE" sz="1200">
                <a:latin typeface="Arial"/>
                <a:cs typeface="Arial"/>
              </a:rPr>
              <a:t>: An Open Source Computational </a:t>
            </a:r>
            <a:r>
              <a:rPr lang="de-DE" sz="1200" err="1">
                <a:latin typeface="Arial"/>
                <a:cs typeface="Arial"/>
              </a:rPr>
              <a:t>Geometry</a:t>
            </a:r>
            <a:r>
              <a:rPr lang="de-DE" sz="1200">
                <a:latin typeface="Arial"/>
                <a:cs typeface="Arial"/>
              </a:rPr>
              <a:t> Library </a:t>
            </a:r>
            <a:r>
              <a:rPr lang="de-DE" sz="1200" err="1">
                <a:latin typeface="Arial"/>
                <a:cs typeface="Arial"/>
              </a:rPr>
              <a:t>for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Parametric</a:t>
            </a:r>
            <a:r>
              <a:rPr lang="de-DE" sz="1200">
                <a:latin typeface="Arial"/>
                <a:cs typeface="Arial"/>
              </a:rPr>
              <a:t> Aircraft Design, </a:t>
            </a:r>
            <a:r>
              <a:rPr lang="de-DE" sz="1200" err="1">
                <a:latin typeface="Arial"/>
                <a:cs typeface="Arial"/>
              </a:rPr>
              <a:t>Math.Comput.Sci</a:t>
            </a:r>
            <a:r>
              <a:rPr lang="de-DE" sz="1200">
                <a:latin typeface="Arial"/>
                <a:cs typeface="Arial"/>
              </a:rPr>
              <a:t>. (2019). https://</a:t>
            </a:r>
            <a:r>
              <a:rPr lang="de-DE" sz="1200" err="1">
                <a:latin typeface="Arial"/>
                <a:cs typeface="Arial"/>
              </a:rPr>
              <a:t>doi.org</a:t>
            </a:r>
            <a:r>
              <a:rPr lang="de-DE" sz="1200">
                <a:latin typeface="Arial"/>
                <a:cs typeface="Arial"/>
              </a:rPr>
              <a:t>/10.1007/s11786-019-00401-y</a:t>
            </a:r>
          </a:p>
          <a:p>
            <a:r>
              <a:rPr lang="de-DE" sz="1200" err="1">
                <a:latin typeface="Arial"/>
                <a:cs typeface="Arial"/>
              </a:rPr>
              <a:t>Marinescu</a:t>
            </a:r>
            <a:r>
              <a:rPr lang="de-DE" sz="1200">
                <a:latin typeface="Arial"/>
                <a:cs typeface="Arial"/>
              </a:rPr>
              <a:t>, </a:t>
            </a:r>
            <a:r>
              <a:rPr lang="de-DE" sz="1200" err="1">
                <a:latin typeface="Arial"/>
                <a:cs typeface="Arial"/>
              </a:rPr>
              <a:t>Raluca</a:t>
            </a:r>
            <a:r>
              <a:rPr lang="de-DE" sz="1200">
                <a:latin typeface="Arial"/>
                <a:cs typeface="Arial"/>
              </a:rPr>
              <a:t> &amp; </a:t>
            </a:r>
            <a:r>
              <a:rPr lang="de-DE" sz="1200" err="1">
                <a:latin typeface="Arial"/>
                <a:cs typeface="Arial"/>
              </a:rPr>
              <a:t>Seceleanu</a:t>
            </a:r>
            <a:r>
              <a:rPr lang="de-DE" sz="1200">
                <a:latin typeface="Arial"/>
                <a:cs typeface="Arial"/>
              </a:rPr>
              <a:t>, Cristina &amp; </a:t>
            </a:r>
            <a:r>
              <a:rPr lang="de-DE" sz="1200" err="1">
                <a:latin typeface="Arial"/>
                <a:cs typeface="Arial"/>
              </a:rPr>
              <a:t>Guen</a:t>
            </a:r>
            <a:r>
              <a:rPr lang="de-DE" sz="1200">
                <a:latin typeface="Arial"/>
                <a:cs typeface="Arial"/>
              </a:rPr>
              <a:t>, Hélène &amp; Pettersson, Paul. (2015). A Research </a:t>
            </a:r>
            <a:r>
              <a:rPr lang="de-DE" sz="1200" err="1">
                <a:latin typeface="Arial"/>
                <a:cs typeface="Arial"/>
              </a:rPr>
              <a:t>Overview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of</a:t>
            </a:r>
            <a:r>
              <a:rPr lang="de-DE" sz="1200">
                <a:latin typeface="Arial"/>
                <a:cs typeface="Arial"/>
              </a:rPr>
              <a:t> Tool-</a:t>
            </a:r>
            <a:r>
              <a:rPr lang="de-DE" sz="1200" err="1">
                <a:latin typeface="Arial"/>
                <a:cs typeface="Arial"/>
              </a:rPr>
              <a:t>Supported</a:t>
            </a:r>
            <a:r>
              <a:rPr lang="de-DE" sz="1200">
                <a:latin typeface="Arial"/>
                <a:cs typeface="Arial"/>
              </a:rPr>
              <a:t> Model-</a:t>
            </a:r>
            <a:r>
              <a:rPr lang="de-DE" sz="1200" err="1">
                <a:latin typeface="Arial"/>
                <a:cs typeface="Arial"/>
              </a:rPr>
              <a:t>based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Testing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of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Requirements-based</a:t>
            </a:r>
            <a:r>
              <a:rPr lang="de-DE" sz="1200">
                <a:latin typeface="Arial"/>
                <a:cs typeface="Arial"/>
              </a:rPr>
              <a:t> Designs. 10.1016/bs.adcom.2015.03.003.</a:t>
            </a:r>
          </a:p>
          <a:p>
            <a:r>
              <a:rPr lang="de-DE" sz="1200">
                <a:latin typeface="Arial"/>
                <a:cs typeface="Arial"/>
              </a:rPr>
              <a:t>Utting M, </a:t>
            </a:r>
            <a:r>
              <a:rPr lang="de-DE" sz="1200" err="1">
                <a:latin typeface="Arial"/>
                <a:cs typeface="Arial"/>
              </a:rPr>
              <a:t>Pretschner</a:t>
            </a:r>
            <a:r>
              <a:rPr lang="de-DE" sz="1200">
                <a:latin typeface="Arial"/>
                <a:cs typeface="Arial"/>
              </a:rPr>
              <a:t> A, </a:t>
            </a:r>
            <a:r>
              <a:rPr lang="de-DE" sz="1200" err="1">
                <a:latin typeface="Arial"/>
                <a:cs typeface="Arial"/>
              </a:rPr>
              <a:t>Legeard</a:t>
            </a:r>
            <a:r>
              <a:rPr lang="de-DE" sz="1200">
                <a:latin typeface="Arial"/>
                <a:cs typeface="Arial"/>
              </a:rPr>
              <a:t> B (2012) A </a:t>
            </a:r>
            <a:r>
              <a:rPr lang="de-DE" sz="1200" err="1">
                <a:latin typeface="Arial"/>
                <a:cs typeface="Arial"/>
              </a:rPr>
              <a:t>taxonomy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of</a:t>
            </a:r>
            <a:r>
              <a:rPr lang="de-DE" sz="1200">
                <a:latin typeface="Arial"/>
                <a:cs typeface="Arial"/>
              </a:rPr>
              <a:t> model-</a:t>
            </a:r>
            <a:r>
              <a:rPr lang="de-DE" sz="1200" err="1">
                <a:latin typeface="Arial"/>
                <a:cs typeface="Arial"/>
              </a:rPr>
              <a:t>based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testing</a:t>
            </a:r>
            <a:r>
              <a:rPr lang="de-DE" sz="1200">
                <a:latin typeface="Arial"/>
                <a:cs typeface="Arial"/>
              </a:rPr>
              <a:t> </a:t>
            </a:r>
            <a:r>
              <a:rPr lang="de-DE" sz="1200" err="1">
                <a:latin typeface="Arial"/>
                <a:cs typeface="Arial"/>
              </a:rPr>
              <a:t>approaches</a:t>
            </a:r>
            <a:r>
              <a:rPr lang="de-DE" sz="1200">
                <a:latin typeface="Arial"/>
                <a:cs typeface="Arial"/>
              </a:rPr>
              <a:t>. Software </a:t>
            </a:r>
            <a:r>
              <a:rPr lang="de-DE" sz="1200" err="1">
                <a:latin typeface="Arial"/>
                <a:cs typeface="Arial"/>
              </a:rPr>
              <a:t>testing</a:t>
            </a:r>
            <a:r>
              <a:rPr lang="de-DE" sz="1200">
                <a:latin typeface="Arial"/>
                <a:cs typeface="Arial"/>
              </a:rPr>
              <a:t>, </a:t>
            </a:r>
            <a:r>
              <a:rPr lang="de-DE" sz="1200" err="1">
                <a:latin typeface="Arial"/>
                <a:cs typeface="Arial"/>
              </a:rPr>
              <a:t>verification</a:t>
            </a:r>
            <a:r>
              <a:rPr lang="de-DE" sz="1200">
                <a:latin typeface="Arial"/>
                <a:cs typeface="Arial"/>
              </a:rPr>
              <a:t> and </a:t>
            </a:r>
            <a:r>
              <a:rPr lang="de-DE" sz="1200" err="1">
                <a:latin typeface="Arial"/>
                <a:cs typeface="Arial"/>
              </a:rPr>
              <a:t>reliability</a:t>
            </a:r>
            <a:r>
              <a:rPr lang="de-DE" sz="1200">
                <a:latin typeface="Arial"/>
                <a:cs typeface="Arial"/>
              </a:rPr>
              <a:t> 22(5):297–312</a:t>
            </a:r>
          </a:p>
          <a:p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Alégroth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, E., Karl, K.,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Rosshagen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, H. </a:t>
            </a:r>
            <a:r>
              <a:rPr lang="de-DE" sz="1200" i="1">
                <a:solidFill>
                  <a:srgbClr val="222222"/>
                </a:solidFill>
                <a:latin typeface="Arial"/>
                <a:cs typeface="Arial"/>
              </a:rPr>
              <a:t>et al.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 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Practitioners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’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best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practices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to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Adopt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, Use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or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Abandon Model-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based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Testing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with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Graphical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models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for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 Software-intensive Systems. </a:t>
            </a:r>
            <a:r>
              <a:rPr lang="de-DE" sz="1200" i="1" err="1">
                <a:solidFill>
                  <a:srgbClr val="222222"/>
                </a:solidFill>
                <a:latin typeface="Arial"/>
                <a:cs typeface="Arial"/>
              </a:rPr>
              <a:t>Empir</a:t>
            </a:r>
            <a:r>
              <a:rPr lang="de-DE" sz="1200" i="1">
                <a:solidFill>
                  <a:srgbClr val="222222"/>
                </a:solidFill>
                <a:latin typeface="Arial"/>
                <a:cs typeface="Arial"/>
              </a:rPr>
              <a:t> Software Eng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 </a:t>
            </a:r>
            <a:r>
              <a:rPr lang="de-DE" sz="1200" b="1">
                <a:solidFill>
                  <a:srgbClr val="222222"/>
                </a:solidFill>
                <a:latin typeface="Arial"/>
                <a:cs typeface="Arial"/>
              </a:rPr>
              <a:t>27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, 103 (2022). https://</a:t>
            </a:r>
            <a:r>
              <a:rPr lang="de-DE" sz="1200" err="1">
                <a:solidFill>
                  <a:srgbClr val="222222"/>
                </a:solidFill>
                <a:latin typeface="Arial"/>
                <a:cs typeface="Arial"/>
              </a:rPr>
              <a:t>doi.org</a:t>
            </a:r>
            <a:r>
              <a:rPr lang="de-DE" sz="1200">
                <a:solidFill>
                  <a:srgbClr val="222222"/>
                </a:solidFill>
                <a:latin typeface="Arial"/>
                <a:cs typeface="Arial"/>
              </a:rPr>
              <a:t>/10.1007/s10664-022-10145-2</a:t>
            </a:r>
            <a:endParaRPr lang="de-DE" sz="1200">
              <a:latin typeface="Arial"/>
              <a:cs typeface="Arial"/>
            </a:endParaRPr>
          </a:p>
          <a:p>
            <a:endParaRPr lang="de-DE" sz="1400"/>
          </a:p>
          <a:p>
            <a:endParaRPr lang="de-DE" sz="1400"/>
          </a:p>
          <a:p>
            <a:endParaRPr lang="de-DE" sz="140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479880"/>
          </a:xfrm>
        </p:spPr>
        <p:txBody>
          <a:bodyPr/>
          <a:lstStyle/>
          <a:p>
            <a:r>
              <a:rPr lang="de-DE"/>
              <a:t>Sources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4245785"/>
      </p:ext>
    </p:extLst>
  </p:cSld>
  <p:clrMapOvr>
    <a:masterClrMapping/>
  </p:clrMapOvr>
  <p:transition>
    <p:fade/>
  </p:transition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171133"/>
            <a:ext cx="10954833" cy="4921693"/>
          </a:xfrm>
        </p:spPr>
        <p:txBody>
          <a:bodyPr vert="horz" lIns="0" tIns="0" rIns="0" bIns="0" rtlCol="0" anchor="t">
            <a:noAutofit/>
          </a:bodyPr>
          <a:lstStyle/>
          <a:p>
            <a:pPr marL="342900" indent="-342900">
              <a:buAutoNum type="arabicPeriod"/>
            </a:pPr>
            <a:r>
              <a:rPr lang="en-GB">
                <a:latin typeface="Arial"/>
                <a:cs typeface="Arial"/>
              </a:rPr>
              <a:t>Introduction</a:t>
            </a:r>
          </a:p>
          <a:p>
            <a:pPr marL="342900" indent="-342900">
              <a:buAutoNum type="arabicPeriod"/>
            </a:pPr>
            <a:r>
              <a:rPr lang="en-GB">
                <a:latin typeface="Arial"/>
                <a:cs typeface="Arial"/>
              </a:rPr>
              <a:t>Background</a:t>
            </a:r>
            <a:endParaRPr lang="en-GB"/>
          </a:p>
          <a:p>
            <a:pPr marL="560070" lvl="1" indent="-400050">
              <a:buAutoNum type="romanUcPeriod"/>
            </a:pPr>
            <a:r>
              <a:rPr lang="en-GB">
                <a:latin typeface="Arial"/>
                <a:cs typeface="Arial"/>
              </a:rPr>
              <a:t>Overview of Model-Based Testing (MBT) and </a:t>
            </a:r>
            <a:r>
              <a:rPr lang="en-GB" err="1">
                <a:latin typeface="Arial"/>
                <a:cs typeface="Arial"/>
              </a:rPr>
              <a:t>TiGL</a:t>
            </a:r>
            <a:endParaRPr lang="en-GB">
              <a:latin typeface="Arial"/>
              <a:cs typeface="Arial"/>
            </a:endParaRPr>
          </a:p>
          <a:p>
            <a:pPr marL="342900" indent="-342900">
              <a:buAutoNum type="arabicPeriod"/>
            </a:pPr>
            <a:r>
              <a:rPr lang="en-GB">
                <a:latin typeface="Arial"/>
                <a:cs typeface="Arial"/>
              </a:rPr>
              <a:t>Methodology</a:t>
            </a:r>
          </a:p>
          <a:p>
            <a:pPr marL="560070" lvl="1" indent="-400050">
              <a:buAutoNum type="romanUcPeriod"/>
            </a:pPr>
            <a:r>
              <a:rPr lang="en-GB">
                <a:latin typeface="Arial"/>
                <a:cs typeface="Arial"/>
              </a:rPr>
              <a:t>Choice of Method</a:t>
            </a:r>
            <a:endParaRPr lang="en-US">
              <a:latin typeface="Arial"/>
              <a:cs typeface="Arial"/>
            </a:endParaRPr>
          </a:p>
          <a:p>
            <a:pPr marL="560070" lvl="1" indent="-400050">
              <a:buAutoNum type="romanUcPeriod"/>
            </a:pPr>
            <a:r>
              <a:rPr lang="en-GB">
                <a:latin typeface="Arial"/>
                <a:cs typeface="Arial"/>
              </a:rPr>
              <a:t>MBT Tool Selection Criteria</a:t>
            </a:r>
            <a:endParaRPr lang="en-US">
              <a:latin typeface="Arial"/>
              <a:cs typeface="Arial"/>
            </a:endParaRPr>
          </a:p>
          <a:p>
            <a:pPr marL="342900" indent="-342900">
              <a:buAutoNum type="arabicPeriod"/>
            </a:pPr>
            <a:r>
              <a:rPr lang="en-GB">
                <a:latin typeface="Arial"/>
                <a:cs typeface="Arial"/>
              </a:rPr>
              <a:t>Results</a:t>
            </a:r>
            <a:endParaRPr lang="en-GB"/>
          </a:p>
          <a:p>
            <a:pPr marL="617220" lvl="1" indent="-400050">
              <a:buFont typeface="Arial" panose="020B0604020202020204"/>
              <a:buAutoNum type="romanUcPeriod"/>
            </a:pPr>
            <a:r>
              <a:rPr lang="en-GB">
                <a:latin typeface="Arial"/>
                <a:cs typeface="Arial"/>
              </a:rPr>
              <a:t>MBT Workflow</a:t>
            </a:r>
          </a:p>
          <a:p>
            <a:pPr marL="617220" lvl="1" indent="-400050">
              <a:buAutoNum type="romanUcPeriod"/>
            </a:pPr>
            <a:r>
              <a:rPr lang="en-GB">
                <a:latin typeface="Arial"/>
                <a:cs typeface="Arial"/>
              </a:rPr>
              <a:t>MBT Tool Selection &amp; Test Cases</a:t>
            </a:r>
            <a:endParaRPr lang="en-GB"/>
          </a:p>
          <a:p>
            <a:pPr marL="617220" lvl="1" indent="-400050">
              <a:buFont typeface="+mj-lt"/>
              <a:buAutoNum type="romanUcPeriod"/>
            </a:pPr>
            <a:r>
              <a:rPr lang="en-GB">
                <a:latin typeface="Arial"/>
                <a:cs typeface="Arial"/>
              </a:rPr>
              <a:t>Modelling Prototype</a:t>
            </a:r>
          </a:p>
          <a:p>
            <a:pPr marL="617220" lvl="1" indent="-400050">
              <a:buFont typeface="+mj-lt"/>
              <a:buAutoNum type="romanUcPeriod"/>
            </a:pPr>
            <a:r>
              <a:rPr lang="en-GB">
                <a:latin typeface="Arial"/>
                <a:cs typeface="Arial"/>
              </a:rPr>
              <a:t>Running Tests</a:t>
            </a:r>
          </a:p>
          <a:p>
            <a:pPr marL="342900" indent="-342900">
              <a:buAutoNum type="arabicPeriod"/>
            </a:pPr>
            <a:r>
              <a:rPr lang="en-GB">
                <a:latin typeface="Arial"/>
                <a:cs typeface="Arial"/>
              </a:rPr>
              <a:t>Personal reflection</a:t>
            </a:r>
            <a:endParaRPr lang="en-GB"/>
          </a:p>
          <a:p>
            <a:pPr marL="217170" lvl="1" indent="0">
              <a:buNone/>
            </a:pPr>
            <a:endParaRPr lang="en-GB" sz="160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554308"/>
          </a:xfrm>
        </p:spPr>
        <p:txBody>
          <a:bodyPr/>
          <a:lstStyle/>
          <a:p>
            <a:r>
              <a:rPr lang="de-DE"/>
              <a:t>Table </a:t>
            </a:r>
            <a:r>
              <a:rPr lang="de-DE" err="1"/>
              <a:t>of</a:t>
            </a:r>
            <a:r>
              <a:rPr lang="de-DE"/>
              <a:t> Contents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9452027"/>
      </p:ext>
    </p:extLst>
  </p:cSld>
  <p:clrMapOvr>
    <a:masterClrMapping/>
  </p:clrMapOvr>
  <p:transition>
    <p:fade/>
  </p:transition>
  <p:extLst>
    <p:ext uri="{6950BFC3-D8DA-4A85-94F7-54DA5524770B}">
      <p188:commentRel xmlns:p188="http://schemas.microsoft.com/office/powerpoint/2018/8/main" r:id="rId2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97956C97-42B8-4620-BDDE-B661ADD529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201480"/>
            <a:ext cx="11275323" cy="489134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de-DE">
                <a:latin typeface="Arial"/>
                <a:cs typeface="Arial"/>
                <a:hlinkClick r:id="rId2"/>
              </a:rPr>
              <a:t>https://dlr-sc.github.io/tigl/images/tigl-logo.png</a:t>
            </a:r>
            <a:endParaRPr lang="de-DE">
              <a:latin typeface="Arial"/>
              <a:cs typeface="Arial"/>
            </a:endParaRPr>
          </a:p>
          <a:p>
            <a:r>
              <a:rPr lang="de-DE">
                <a:latin typeface="Arial"/>
                <a:cs typeface="Arial"/>
                <a:hlinkClick r:id="rId3"/>
              </a:rPr>
              <a:t>https://dlr-sc.github.io/tigl/images/Fighter.png</a:t>
            </a:r>
            <a:endParaRPr lang="de-DE">
              <a:latin typeface="Arial"/>
              <a:cs typeface="Arial"/>
            </a:endParaRPr>
          </a:p>
          <a:p>
            <a:r>
              <a:rPr lang="de-DE">
                <a:latin typeface="Arial"/>
                <a:cs typeface="Arial"/>
                <a:hlinkClick r:id="rId4"/>
              </a:rPr>
              <a:t>https://dlr-sc.github.io/tigl/pages/images/screenshots/SimpleHeli-HighRes.png</a:t>
            </a:r>
            <a:r>
              <a:rPr lang="de-DE">
                <a:latin typeface="Arial"/>
                <a:cs typeface="Arial"/>
              </a:rPr>
              <a:t> </a:t>
            </a:r>
          </a:p>
          <a:p>
            <a:r>
              <a:rPr lang="de-DE">
                <a:latin typeface="Arial"/>
                <a:cs typeface="Arial"/>
                <a:hlinkClick r:id="rId5"/>
              </a:rPr>
              <a:t>https://dlr-sc.github.io/tigl/pages/images/screenshots/Ariane5-HighRes.png</a:t>
            </a:r>
            <a:endParaRPr lang="de-DE">
              <a:latin typeface="Arial"/>
              <a:cs typeface="Arial"/>
            </a:endParaRPr>
          </a:p>
          <a:p>
            <a:r>
              <a:rPr lang="de-DE">
                <a:latin typeface="Arial"/>
                <a:cs typeface="Arial"/>
                <a:hlinkClick r:id="rId6"/>
              </a:rPr>
              <a:t>https://dlr-sc.github.io/tigl/pages/images/screenshots/Concorde-HighRes.png</a:t>
            </a:r>
            <a:r>
              <a:rPr lang="de-DE">
                <a:latin typeface="Arial"/>
                <a:cs typeface="Arial"/>
              </a:rPr>
              <a:t> </a:t>
            </a:r>
          </a:p>
          <a:p>
            <a:r>
              <a:rPr lang="de-DE">
                <a:latin typeface="Arial"/>
                <a:cs typeface="Arial"/>
                <a:hlinkClick r:id="rId7"/>
              </a:rPr>
              <a:t>https://dlr-sc.github.io/tigl/images/cpacscreator-gui.png</a:t>
            </a:r>
            <a:endParaRPr lang="de-DE">
              <a:latin typeface="Arial"/>
              <a:cs typeface="Arial"/>
            </a:endParaRPr>
          </a:p>
          <a:p>
            <a:r>
              <a:rPr lang="de-DE">
                <a:latin typeface="Arial"/>
                <a:cs typeface="Arial"/>
                <a:hlinkClick r:id="rId8"/>
              </a:rPr>
              <a:t>https://dlr-sc.github.io/tigl/pages/images/screenshots/TiGLViewer-HighRes.png</a:t>
            </a:r>
            <a:endParaRPr lang="de-DE">
              <a:latin typeface="Arial"/>
              <a:cs typeface="Arial"/>
            </a:endParaRPr>
          </a:p>
          <a:p>
            <a:r>
              <a:rPr lang="de-DE">
                <a:latin typeface="Arial"/>
                <a:cs typeface="Arial"/>
                <a:hlinkClick r:id="rId9"/>
              </a:rPr>
              <a:t>https://automated-360.com/wp-content/uploads/2021/10/text-description-automatically-generated.png</a:t>
            </a:r>
            <a:endParaRPr lang="de-DE">
              <a:latin typeface="Arial"/>
              <a:cs typeface="Arial"/>
            </a:endParaRPr>
          </a:p>
          <a:p>
            <a:pPr marL="0" indent="0">
              <a:buNone/>
            </a:pPr>
            <a:endParaRPr lang="de-DE"/>
          </a:p>
          <a:p>
            <a:endParaRPr lang="de-DE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List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Figures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982297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>
            <a:extLst>
              <a:ext uri="{FF2B5EF4-FFF2-40B4-BE49-F238E27FC236}">
                <a16:creationId xmlns:a16="http://schemas.microsoft.com/office/drawing/2014/main" id="{A36A5445-42B4-4580-A2EC-3CC45551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Thank</a:t>
            </a:r>
            <a:r>
              <a:rPr lang="de-DE"/>
              <a:t> </a:t>
            </a:r>
            <a:r>
              <a:rPr lang="de-DE" err="1"/>
              <a:t>you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attention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4E2072-AD0D-4331-B8B9-F6E6EC74006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DB60C81-E88A-4D5B-AA21-C56C3A74C1ED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B99DEC-C8DF-47BA-ACD1-2F552D5543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1D7A6A1-D074-4593-8839-44338A257A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21</a:t>
            </a:fld>
            <a:endParaRPr lang="de-DE"/>
          </a:p>
        </p:txBody>
      </p:sp>
      <p:pic>
        <p:nvPicPr>
          <p:cNvPr id="7" name="Bildplatzhalter 6" descr="Ein Bild, das Muster, Grafiken, Pixel, Design enthält.&#10;&#10;Automatisch generierte Beschreibung">
            <a:extLst>
              <a:ext uri="{FF2B5EF4-FFF2-40B4-BE49-F238E27FC236}">
                <a16:creationId xmlns:a16="http://schemas.microsoft.com/office/drawing/2014/main" id="{9BCF62B5-1CCF-0391-A0AD-F0378A8F5A7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l="-9918" t="-4918" r="-6966" b="-6966"/>
          <a:stretch/>
        </p:blipFill>
        <p:spPr>
          <a:xfrm>
            <a:off x="6093877" y="954850"/>
            <a:ext cx="5169435" cy="4948299"/>
          </a:xfrm>
        </p:spPr>
      </p:pic>
    </p:spTree>
    <p:extLst>
      <p:ext uri="{BB962C8B-B14F-4D97-AF65-F5344CB8AC3E}">
        <p14:creationId xmlns:p14="http://schemas.microsoft.com/office/powerpoint/2010/main" val="26845104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7D64DB05-129E-4C2E-DDE9-B49A2CBE9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135" y="2785730"/>
            <a:ext cx="3136605" cy="643270"/>
          </a:xfrm>
        </p:spPr>
        <p:txBody>
          <a:bodyPr/>
          <a:lstStyle/>
          <a:p>
            <a:r>
              <a:rPr lang="de-DE" err="1"/>
              <a:t>Introduction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6294E0-6C82-FF6D-C084-63C0802BFAF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16088A7-B90F-420A-8E66-8D0FF32A9A66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F1F956A-55E8-A224-9324-CFC1F14637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DA35DDA-3EB2-0C3A-CD71-05C505C4BD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/>
              <a:t>https://</a:t>
            </a:r>
            <a:r>
              <a:rPr lang="de-DE" err="1"/>
              <a:t>dlr-sc.github.io</a:t>
            </a:r>
            <a:r>
              <a:rPr lang="de-DE"/>
              <a:t>/</a:t>
            </a:r>
            <a:r>
              <a:rPr lang="de-DE" err="1"/>
              <a:t>tigl</a:t>
            </a:r>
            <a:r>
              <a:rPr lang="de-DE"/>
              <a:t>/</a:t>
            </a:r>
            <a:r>
              <a:rPr lang="de-DE" err="1"/>
              <a:t>images</a:t>
            </a:r>
            <a:r>
              <a:rPr lang="de-DE"/>
              <a:t>/</a:t>
            </a:r>
            <a:r>
              <a:rPr lang="de-DE" err="1"/>
              <a:t>Fighter.png</a:t>
            </a:r>
            <a:endParaRPr lang="de-DE"/>
          </a:p>
        </p:txBody>
      </p:sp>
      <p:pic>
        <p:nvPicPr>
          <p:cNvPr id="2050" name="Picture 2" descr="The TiGL Geometry Library">
            <a:extLst>
              <a:ext uri="{FF2B5EF4-FFF2-40B4-BE49-F238E27FC236}">
                <a16:creationId xmlns:a16="http://schemas.microsoft.com/office/drawing/2014/main" id="{6E714996-47B3-13AE-07AC-1B9EDC6A0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9142" y="289804"/>
            <a:ext cx="10160000" cy="511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0219A7FC-FA86-9E9C-74EC-7BCA6A58FC5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172648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2B831E0-A110-FF89-D1C1-8C30EF539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latin typeface="Arial"/>
                <a:cs typeface="Arial"/>
              </a:rPr>
              <a:t>Introduction</a:t>
            </a:r>
            <a:endParaRPr lang="de-DE" err="1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51B8DC7-D196-9C6B-FEEA-1CD78383F82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16088A7-B90F-420A-8E66-8D0FF32A9A66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FD3BD26-E77C-3360-359D-6C9D6ACECAA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992B3B9E-72BD-44CD-9EDA-16F0C97494A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Inhaltsplatzhalter 11">
            <a:extLst>
              <a:ext uri="{FF2B5EF4-FFF2-40B4-BE49-F238E27FC236}">
                <a16:creationId xmlns:a16="http://schemas.microsoft.com/office/drawing/2014/main" id="{95BABD0B-9627-6BDB-D204-C1B2B16E4D6F}"/>
              </a:ext>
            </a:extLst>
          </p:cNvPr>
          <p:cNvSpPr txBox="1">
            <a:spLocks/>
          </p:cNvSpPr>
          <p:nvPr/>
        </p:nvSpPr>
        <p:spPr>
          <a:xfrm>
            <a:off x="686305" y="1249157"/>
            <a:ext cx="5202867" cy="484366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b="1">
                <a:latin typeface="Arial"/>
                <a:cs typeface="Arial"/>
              </a:rPr>
              <a:t>Motivation</a:t>
            </a:r>
            <a:endParaRPr lang="de-DE" sz="2400" b="1"/>
          </a:p>
          <a:p>
            <a:r>
              <a:rPr lang="de-DE" err="1">
                <a:latin typeface="Arial"/>
                <a:cs typeface="Arial"/>
              </a:rPr>
              <a:t>Testing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software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systems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err="1">
                <a:latin typeface="Arial"/>
                <a:cs typeface="Arial"/>
              </a:rPr>
              <a:t>is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one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of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the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most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demanding</a:t>
            </a:r>
            <a:r>
              <a:rPr lang="de-DE">
                <a:latin typeface="Arial"/>
                <a:cs typeface="Arial"/>
              </a:rPr>
              <a:t> and </a:t>
            </a:r>
            <a:r>
              <a:rPr lang="de-DE" err="1">
                <a:latin typeface="Arial"/>
                <a:cs typeface="Arial"/>
              </a:rPr>
              <a:t>important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tasks</a:t>
            </a:r>
            <a:r>
              <a:rPr lang="de-DE">
                <a:latin typeface="Arial"/>
                <a:cs typeface="Arial"/>
              </a:rPr>
              <a:t> in </a:t>
            </a:r>
            <a:r>
              <a:rPr lang="de-DE" err="1">
                <a:latin typeface="Arial"/>
                <a:cs typeface="Arial"/>
              </a:rPr>
              <a:t>development</a:t>
            </a:r>
            <a:r>
              <a:rPr lang="de-DE">
                <a:latin typeface="Arial"/>
                <a:cs typeface="Arial"/>
              </a:rPr>
              <a:t> (</a:t>
            </a:r>
            <a:r>
              <a:rPr lang="de-DE" err="1">
                <a:latin typeface="Arial"/>
                <a:cs typeface="Arial"/>
              </a:rPr>
              <a:t>Marinescu</a:t>
            </a:r>
            <a:r>
              <a:rPr lang="de-DE">
                <a:latin typeface="Arial"/>
                <a:cs typeface="Arial"/>
              </a:rPr>
              <a:t> et al., 2015, p. 91)</a:t>
            </a:r>
          </a:p>
          <a:p>
            <a:r>
              <a:rPr lang="de-DE" err="1">
                <a:latin typeface="Arial"/>
                <a:cs typeface="Arial"/>
              </a:rPr>
              <a:t>Manually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written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tests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can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be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incomplete</a:t>
            </a:r>
            <a:r>
              <a:rPr lang="de-DE">
                <a:latin typeface="Arial"/>
                <a:cs typeface="Arial"/>
              </a:rPr>
              <a:t> and time-</a:t>
            </a:r>
            <a:r>
              <a:rPr lang="de-DE" err="1">
                <a:latin typeface="Arial"/>
                <a:cs typeface="Arial"/>
              </a:rPr>
              <a:t>consuming</a:t>
            </a:r>
            <a:r>
              <a:rPr lang="de-DE">
                <a:latin typeface="Arial"/>
                <a:cs typeface="Arial"/>
              </a:rPr>
              <a:t>, </a:t>
            </a:r>
            <a:r>
              <a:rPr lang="de-DE" err="1">
                <a:latin typeface="Arial"/>
                <a:cs typeface="Arial"/>
              </a:rPr>
              <a:t>especially</a:t>
            </a:r>
            <a:r>
              <a:rPr lang="de-DE">
                <a:latin typeface="Arial"/>
                <a:cs typeface="Arial"/>
              </a:rPr>
              <a:t> in </a:t>
            </a:r>
            <a:r>
              <a:rPr lang="de-DE" err="1">
                <a:latin typeface="Arial"/>
                <a:cs typeface="Arial"/>
              </a:rPr>
              <a:t>industry</a:t>
            </a:r>
            <a:r>
              <a:rPr lang="de-DE">
                <a:latin typeface="Arial"/>
                <a:cs typeface="Arial"/>
              </a:rPr>
              <a:t>  </a:t>
            </a:r>
            <a:r>
              <a:rPr lang="de-DE" sz="1800">
                <a:latin typeface="Arial"/>
                <a:cs typeface="Arial"/>
              </a:rPr>
              <a:t>(</a:t>
            </a:r>
            <a:r>
              <a:rPr lang="de-DE" sz="1800" err="1">
                <a:latin typeface="Arial"/>
                <a:cs typeface="Arial"/>
              </a:rPr>
              <a:t>Marinescu</a:t>
            </a:r>
            <a:r>
              <a:rPr lang="de-DE" sz="1800">
                <a:latin typeface="Arial"/>
                <a:cs typeface="Arial"/>
              </a:rPr>
              <a:t> et al., 2015, p. 91)</a:t>
            </a:r>
          </a:p>
          <a:p>
            <a:r>
              <a:rPr lang="de-DE">
                <a:latin typeface="Arial"/>
                <a:cs typeface="Arial"/>
              </a:rPr>
              <a:t>Model-</a:t>
            </a:r>
            <a:r>
              <a:rPr lang="de-DE" err="1">
                <a:latin typeface="Arial"/>
                <a:cs typeface="Arial"/>
              </a:rPr>
              <a:t>Based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Testing</a:t>
            </a:r>
            <a:r>
              <a:rPr lang="de-DE">
                <a:latin typeface="Arial"/>
                <a:cs typeface="Arial"/>
              </a:rPr>
              <a:t> (MBT) </a:t>
            </a:r>
            <a:r>
              <a:rPr lang="de-DE" err="1">
                <a:latin typeface="Arial"/>
                <a:cs typeface="Arial"/>
              </a:rPr>
              <a:t>to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be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used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for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automated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test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designs</a:t>
            </a:r>
            <a:r>
              <a:rPr lang="de-DE">
                <a:latin typeface="Arial"/>
                <a:cs typeface="Arial"/>
              </a:rPr>
              <a:t> and </a:t>
            </a:r>
            <a:r>
              <a:rPr lang="de-DE" err="1">
                <a:latin typeface="Arial"/>
                <a:cs typeface="Arial"/>
              </a:rPr>
              <a:t>generation</a:t>
            </a:r>
            <a:r>
              <a:rPr lang="de-DE">
                <a:latin typeface="Arial"/>
                <a:cs typeface="Arial"/>
              </a:rPr>
              <a:t>  (Schieferdecker, 2012, p. 14)</a:t>
            </a:r>
          </a:p>
          <a:p>
            <a:r>
              <a:rPr lang="de-DE">
                <a:latin typeface="Arial"/>
                <a:cs typeface="Arial"/>
              </a:rPr>
              <a:t>Potential </a:t>
            </a:r>
            <a:r>
              <a:rPr lang="de-DE" err="1">
                <a:latin typeface="Arial"/>
                <a:cs typeface="Arial"/>
              </a:rPr>
              <a:t>benefits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err="1">
                <a:latin typeface="Arial"/>
                <a:cs typeface="Arial"/>
              </a:rPr>
              <a:t>of</a:t>
            </a:r>
            <a:r>
              <a:rPr lang="de-DE">
                <a:latin typeface="Arial"/>
                <a:cs typeface="Arial"/>
              </a:rPr>
              <a:t> MBT </a:t>
            </a:r>
            <a:r>
              <a:rPr lang="de-DE" err="1">
                <a:latin typeface="Arial"/>
                <a:cs typeface="Arial"/>
              </a:rPr>
              <a:t>could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be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err="1">
                <a:latin typeface="Arial"/>
                <a:cs typeface="Arial"/>
              </a:rPr>
              <a:t>huge</a:t>
            </a:r>
            <a:r>
              <a:rPr lang="de-DE">
                <a:latin typeface="Arial"/>
                <a:cs typeface="Arial"/>
              </a:rPr>
              <a:t>  </a:t>
            </a:r>
            <a:r>
              <a:rPr lang="de-DE" sz="1800">
                <a:latin typeface="Arial"/>
                <a:cs typeface="Arial"/>
              </a:rPr>
              <a:t>(Schieferdecker, 2012, p. 14)</a:t>
            </a:r>
          </a:p>
          <a:p>
            <a:r>
              <a:rPr lang="de-DE" err="1">
                <a:latin typeface="Arial"/>
                <a:cs typeface="Arial"/>
              </a:rPr>
              <a:t>There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are</a:t>
            </a:r>
            <a:r>
              <a:rPr lang="de-DE">
                <a:latin typeface="Arial"/>
                <a:cs typeface="Arial"/>
              </a:rPr>
              <a:t> still </a:t>
            </a:r>
            <a:r>
              <a:rPr lang="de-DE" err="1">
                <a:latin typeface="Arial"/>
                <a:cs typeface="Arial"/>
              </a:rPr>
              <a:t>cases</a:t>
            </a:r>
            <a:r>
              <a:rPr lang="de-DE">
                <a:latin typeface="Arial"/>
                <a:cs typeface="Arial"/>
              </a:rPr>
              <a:t>, such </a:t>
            </a:r>
            <a:r>
              <a:rPr lang="de-DE" err="1">
                <a:latin typeface="Arial"/>
                <a:cs typeface="Arial"/>
              </a:rPr>
              <a:t>as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err="1">
                <a:latin typeface="Arial"/>
                <a:cs typeface="Arial"/>
              </a:rPr>
              <a:t>the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software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TiGL</a:t>
            </a:r>
            <a:r>
              <a:rPr lang="de-DE">
                <a:latin typeface="Arial"/>
                <a:cs typeface="Arial"/>
              </a:rPr>
              <a:t>, </a:t>
            </a:r>
            <a:r>
              <a:rPr lang="de-DE" err="1">
                <a:latin typeface="Arial"/>
                <a:cs typeface="Arial"/>
              </a:rPr>
              <a:t>where</a:t>
            </a:r>
            <a:r>
              <a:rPr lang="de-DE">
                <a:latin typeface="Arial"/>
                <a:cs typeface="Arial"/>
              </a:rPr>
              <a:t> MBT </a:t>
            </a:r>
            <a:r>
              <a:rPr lang="de-DE" err="1">
                <a:latin typeface="Arial"/>
                <a:cs typeface="Arial"/>
              </a:rPr>
              <a:t>has</a:t>
            </a:r>
            <a:r>
              <a:rPr lang="de-DE">
                <a:latin typeface="Arial"/>
                <a:cs typeface="Arial"/>
              </a:rPr>
              <a:t> not </a:t>
            </a:r>
            <a:r>
              <a:rPr lang="de-DE" err="1">
                <a:latin typeface="Arial"/>
                <a:cs typeface="Arial"/>
              </a:rPr>
              <a:t>yet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been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used</a:t>
            </a:r>
            <a:endParaRPr lang="de-DE">
              <a:latin typeface="Arial"/>
              <a:cs typeface="Arial"/>
            </a:endParaRPr>
          </a:p>
        </p:txBody>
      </p:sp>
      <p:sp>
        <p:nvSpPr>
          <p:cNvPr id="10" name="Inhaltsplatzhalter 11">
            <a:extLst>
              <a:ext uri="{FF2B5EF4-FFF2-40B4-BE49-F238E27FC236}">
                <a16:creationId xmlns:a16="http://schemas.microsoft.com/office/drawing/2014/main" id="{AE8F112B-8DAB-EDDE-B127-D39C895EE8E6}"/>
              </a:ext>
            </a:extLst>
          </p:cNvPr>
          <p:cNvSpPr txBox="1">
            <a:spLocks/>
          </p:cNvSpPr>
          <p:nvPr/>
        </p:nvSpPr>
        <p:spPr>
          <a:xfrm>
            <a:off x="6306055" y="1249156"/>
            <a:ext cx="5202867" cy="195759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b="1">
                <a:latin typeface="Arial"/>
                <a:cs typeface="Arial"/>
              </a:rPr>
              <a:t>Goals</a:t>
            </a:r>
            <a:endParaRPr lang="de-DE" sz="2400" b="1"/>
          </a:p>
          <a:p>
            <a:r>
              <a:rPr lang="de-DE" err="1">
                <a:latin typeface="Arial"/>
                <a:cs typeface="Arial"/>
              </a:rPr>
              <a:t>Evaluate</a:t>
            </a:r>
            <a:r>
              <a:rPr lang="de-DE">
                <a:latin typeface="Arial"/>
                <a:cs typeface="Arial"/>
              </a:rPr>
              <a:t> and prototype </a:t>
            </a:r>
            <a:r>
              <a:rPr lang="de-DE" err="1">
                <a:latin typeface="Arial"/>
                <a:cs typeface="Arial"/>
              </a:rPr>
              <a:t>how</a:t>
            </a:r>
            <a:r>
              <a:rPr lang="de-DE">
                <a:latin typeface="Arial"/>
                <a:cs typeface="Arial"/>
              </a:rPr>
              <a:t> MBT </a:t>
            </a:r>
            <a:r>
              <a:rPr lang="de-DE" err="1">
                <a:latin typeface="Arial"/>
                <a:cs typeface="Arial"/>
              </a:rPr>
              <a:t>can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be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used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for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testing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the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software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TiGL</a:t>
            </a:r>
            <a:endParaRPr lang="de-DE" err="1"/>
          </a:p>
          <a:p>
            <a:r>
              <a:rPr lang="de-DE" err="1">
                <a:latin typeface="Arial"/>
                <a:cs typeface="Arial"/>
              </a:rPr>
              <a:t>Evaluate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which</a:t>
            </a:r>
            <a:r>
              <a:rPr lang="de-DE">
                <a:latin typeface="Arial"/>
                <a:cs typeface="Arial"/>
              </a:rPr>
              <a:t> MBT </a:t>
            </a:r>
            <a:r>
              <a:rPr lang="de-DE" err="1">
                <a:latin typeface="Arial"/>
                <a:cs typeface="Arial"/>
              </a:rPr>
              <a:t>tool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is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suitable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for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this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purpose</a:t>
            </a:r>
            <a:endParaRPr lang="de-DE" err="1"/>
          </a:p>
          <a:p>
            <a:endParaRPr lang="de-DE">
              <a:latin typeface="Arial"/>
              <a:cs typeface="Arial"/>
            </a:endParaRPr>
          </a:p>
          <a:p>
            <a:endParaRPr lang="de-DE" sz="2000">
              <a:latin typeface="Arial"/>
              <a:cs typeface="Arial"/>
            </a:endParaRPr>
          </a:p>
          <a:p>
            <a:endParaRPr lang="de-DE">
              <a:latin typeface="Arial"/>
              <a:cs typeface="Arial"/>
            </a:endParaRPr>
          </a:p>
        </p:txBody>
      </p:sp>
      <p:sp>
        <p:nvSpPr>
          <p:cNvPr id="11" name="Inhaltsplatzhalter 11">
            <a:extLst>
              <a:ext uri="{FF2B5EF4-FFF2-40B4-BE49-F238E27FC236}">
                <a16:creationId xmlns:a16="http://schemas.microsoft.com/office/drawing/2014/main" id="{968F6162-D6A0-0FB3-073F-C33964E28631}"/>
              </a:ext>
            </a:extLst>
          </p:cNvPr>
          <p:cNvSpPr txBox="1">
            <a:spLocks/>
          </p:cNvSpPr>
          <p:nvPr/>
        </p:nvSpPr>
        <p:spPr>
          <a:xfrm>
            <a:off x="6306055" y="3744706"/>
            <a:ext cx="5079042" cy="1224168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400" b="1">
                <a:latin typeface="Arial"/>
                <a:cs typeface="Arial"/>
              </a:rPr>
              <a:t>Research Question</a:t>
            </a:r>
            <a:endParaRPr lang="de-DE" sz="2400" b="1"/>
          </a:p>
          <a:p>
            <a:pPr marL="0" indent="0">
              <a:buNone/>
            </a:pPr>
            <a:r>
              <a:rPr lang="de-DE" err="1">
                <a:latin typeface="Arial"/>
                <a:cs typeface="Arial"/>
              </a:rPr>
              <a:t>Which</a:t>
            </a:r>
            <a:r>
              <a:rPr lang="de-DE">
                <a:latin typeface="Arial"/>
                <a:cs typeface="Arial"/>
              </a:rPr>
              <a:t> MBT </a:t>
            </a:r>
            <a:r>
              <a:rPr lang="de-DE" err="1">
                <a:latin typeface="Arial"/>
                <a:cs typeface="Arial"/>
              </a:rPr>
              <a:t>tool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is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suitable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for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testing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the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software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TiGL</a:t>
            </a:r>
            <a:r>
              <a:rPr lang="de-DE">
                <a:latin typeface="Arial"/>
                <a:cs typeface="Arial"/>
              </a:rPr>
              <a:t>?</a:t>
            </a:r>
            <a:endParaRPr lang="de-DE"/>
          </a:p>
          <a:p>
            <a:endParaRPr lang="de-DE">
              <a:latin typeface="Arial"/>
              <a:cs typeface="Arial"/>
            </a:endParaRP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862C42D-8322-0A14-3887-FE73F49063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78745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CF7F6B-AB07-8E20-235D-0E9E9C718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D1EDDDB-85CE-79C4-49A8-85BDA9389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85" y="2785730"/>
            <a:ext cx="3460455" cy="643270"/>
          </a:xfrm>
        </p:spPr>
        <p:txBody>
          <a:bodyPr/>
          <a:lstStyle/>
          <a:p>
            <a:r>
              <a:rPr lang="de-DE">
                <a:latin typeface="Arial"/>
                <a:cs typeface="Arial"/>
              </a:rPr>
              <a:t>Background &amp; </a:t>
            </a:r>
            <a:r>
              <a:rPr lang="de-DE" err="1">
                <a:latin typeface="Arial"/>
                <a:cs typeface="Arial"/>
              </a:rPr>
              <a:t>Methodology</a:t>
            </a:r>
            <a:endParaRPr lang="de-DE" err="1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0E9BC04-4243-577B-ECF6-198FDD07685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16088A7-B90F-420A-8E66-8D0FF32A9A66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E694796-34AF-50C8-5C17-AF3DD0A38AE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85D0BD9-05CC-3050-E514-ABCC6E2840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>
                <a:latin typeface="Arial"/>
                <a:cs typeface="Arial"/>
              </a:rPr>
              <a:t>https://dlr-sc.github.io/tigl/pages/images/screenshots/SimpleHeli-HighRes.png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7663437-5F25-CB84-B940-C1815BA6AC9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3" name="Grafik 2" descr="Ein Bild, das Darstellung, Kunst, Kreativität enthält.&#10;&#10;Beschreibung automatisch generiert.">
            <a:extLst>
              <a:ext uri="{FF2B5EF4-FFF2-40B4-BE49-F238E27FC236}">
                <a16:creationId xmlns:a16="http://schemas.microsoft.com/office/drawing/2014/main" id="{83653CF5-8E35-C964-FE43-982A6AF95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430" y="1007480"/>
            <a:ext cx="8047312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03811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2515683" cy="520305"/>
          </a:xfrm>
        </p:spPr>
        <p:txBody>
          <a:bodyPr/>
          <a:lstStyle/>
          <a:p>
            <a:r>
              <a:rPr lang="de-DE">
                <a:latin typeface="Arial"/>
                <a:cs typeface="Arial"/>
              </a:rPr>
              <a:t>Background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dirty="0" smtClean="0"/>
              <a:pPr/>
              <a:t>6</a:t>
            </a:fld>
            <a:endParaRPr lang="de-DE"/>
          </a:p>
        </p:txBody>
      </p:sp>
      <p:sp>
        <p:nvSpPr>
          <p:cNvPr id="6" name="Inhaltsplatzhalter 11">
            <a:extLst>
              <a:ext uri="{FF2B5EF4-FFF2-40B4-BE49-F238E27FC236}">
                <a16:creationId xmlns:a16="http://schemas.microsoft.com/office/drawing/2014/main" id="{A8853132-45F6-22F8-CF0B-5010A4F2726A}"/>
              </a:ext>
            </a:extLst>
          </p:cNvPr>
          <p:cNvSpPr txBox="1">
            <a:spLocks/>
          </p:cNvSpPr>
          <p:nvPr/>
        </p:nvSpPr>
        <p:spPr>
          <a:xfrm>
            <a:off x="686305" y="3792332"/>
            <a:ext cx="10955967" cy="196711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400" b="1" err="1">
                <a:latin typeface="Arial"/>
                <a:cs typeface="Arial"/>
              </a:rPr>
              <a:t>TiGL</a:t>
            </a:r>
            <a:endParaRPr lang="de-DE" sz="2400" b="1" err="1"/>
          </a:p>
          <a:p>
            <a:r>
              <a:rPr lang="de-DE">
                <a:latin typeface="Arial"/>
                <a:cs typeface="Arial"/>
              </a:rPr>
              <a:t>Open source </a:t>
            </a:r>
            <a:r>
              <a:rPr lang="de-DE" err="1">
                <a:latin typeface="Arial"/>
                <a:cs typeface="Arial"/>
              </a:rPr>
              <a:t>geometry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modeler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err="1">
                <a:latin typeface="Arial"/>
                <a:cs typeface="Arial"/>
              </a:rPr>
              <a:t>used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for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aircraft</a:t>
            </a:r>
            <a:r>
              <a:rPr lang="de-DE">
                <a:latin typeface="Arial"/>
                <a:cs typeface="Arial"/>
              </a:rPr>
              <a:t> design </a:t>
            </a:r>
            <a:r>
              <a:rPr lang="de-DE" err="1">
                <a:latin typeface="Arial"/>
                <a:cs typeface="Arial"/>
              </a:rPr>
              <a:t>analysis</a:t>
            </a:r>
            <a:r>
              <a:rPr lang="de-DE">
                <a:latin typeface="Arial"/>
                <a:cs typeface="Arial"/>
              </a:rPr>
              <a:t> and </a:t>
            </a:r>
            <a:r>
              <a:rPr lang="de-DE" err="1">
                <a:latin typeface="Arial"/>
                <a:cs typeface="Arial"/>
              </a:rPr>
              <a:t>optimization</a:t>
            </a:r>
            <a:r>
              <a:rPr lang="de-DE">
                <a:latin typeface="Arial"/>
                <a:cs typeface="Arial"/>
              </a:rPr>
              <a:t> (</a:t>
            </a:r>
            <a:r>
              <a:rPr lang="de-DE" err="1">
                <a:latin typeface="Arial"/>
                <a:cs typeface="Arial"/>
              </a:rPr>
              <a:t>Siggel</a:t>
            </a:r>
            <a:r>
              <a:rPr lang="de-DE">
                <a:latin typeface="Arial"/>
                <a:cs typeface="Arial"/>
              </a:rPr>
              <a:t> et al., 2019, p. 367)</a:t>
            </a:r>
          </a:p>
          <a:p>
            <a:r>
              <a:rPr lang="de-DE" err="1">
                <a:latin typeface="Arial"/>
                <a:cs typeface="Arial"/>
              </a:rPr>
              <a:t>Creates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three</a:t>
            </a:r>
            <a:r>
              <a:rPr lang="de-DE">
                <a:latin typeface="Arial"/>
                <a:cs typeface="Arial"/>
              </a:rPr>
              <a:t>-dimensional </a:t>
            </a:r>
            <a:r>
              <a:rPr lang="de-DE" err="1">
                <a:latin typeface="Arial"/>
                <a:cs typeface="Arial"/>
              </a:rPr>
              <a:t>airplane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err="1">
                <a:latin typeface="Arial"/>
                <a:cs typeface="Arial"/>
              </a:rPr>
              <a:t>shapes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using</a:t>
            </a:r>
            <a:r>
              <a:rPr lang="de-DE">
                <a:latin typeface="Arial"/>
                <a:cs typeface="Arial"/>
              </a:rPr>
              <a:t> a </a:t>
            </a:r>
            <a:r>
              <a:rPr lang="de-DE" err="1">
                <a:latin typeface="Arial"/>
                <a:cs typeface="Arial"/>
              </a:rPr>
              <a:t>standardized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parametric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description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sz="1800">
                <a:latin typeface="Arial"/>
                <a:cs typeface="Arial"/>
              </a:rPr>
              <a:t>(</a:t>
            </a:r>
            <a:r>
              <a:rPr lang="de-DE" sz="1800" err="1">
                <a:latin typeface="Arial"/>
                <a:cs typeface="Arial"/>
              </a:rPr>
              <a:t>Siggel</a:t>
            </a:r>
            <a:r>
              <a:rPr lang="de-DE" sz="1800">
                <a:latin typeface="Arial"/>
                <a:cs typeface="Arial"/>
              </a:rPr>
              <a:t> et al., 2019, p. 367)</a:t>
            </a:r>
          </a:p>
        </p:txBody>
      </p:sp>
      <p:sp>
        <p:nvSpPr>
          <p:cNvPr id="10" name="Inhaltsplatzhalter 11">
            <a:extLst>
              <a:ext uri="{FF2B5EF4-FFF2-40B4-BE49-F238E27FC236}">
                <a16:creationId xmlns:a16="http://schemas.microsoft.com/office/drawing/2014/main" id="{6C45B53C-C696-27C4-5B07-6EEE45784BEE}"/>
              </a:ext>
            </a:extLst>
          </p:cNvPr>
          <p:cNvSpPr txBox="1">
            <a:spLocks/>
          </p:cNvSpPr>
          <p:nvPr/>
        </p:nvSpPr>
        <p:spPr>
          <a:xfrm>
            <a:off x="686305" y="1401557"/>
            <a:ext cx="10955967" cy="210046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400" b="1">
                <a:latin typeface="Arial"/>
                <a:cs typeface="Arial"/>
              </a:rPr>
              <a:t>Model-</a:t>
            </a:r>
            <a:r>
              <a:rPr lang="de-DE" sz="2400" b="1" err="1">
                <a:latin typeface="Arial"/>
                <a:cs typeface="Arial"/>
              </a:rPr>
              <a:t>Based</a:t>
            </a:r>
            <a:r>
              <a:rPr lang="de-DE" sz="2400" b="1">
                <a:latin typeface="Arial"/>
                <a:cs typeface="Arial"/>
              </a:rPr>
              <a:t> </a:t>
            </a:r>
            <a:r>
              <a:rPr lang="de-DE" sz="2400" b="1" err="1">
                <a:latin typeface="Arial"/>
                <a:cs typeface="Arial"/>
              </a:rPr>
              <a:t>Testing</a:t>
            </a:r>
            <a:r>
              <a:rPr lang="de-DE" sz="2400" b="1">
                <a:latin typeface="Arial"/>
                <a:cs typeface="Arial"/>
              </a:rPr>
              <a:t> (MBT) </a:t>
            </a:r>
            <a:endParaRPr lang="de-DE">
              <a:latin typeface="Arial"/>
              <a:cs typeface="Arial"/>
            </a:endParaRPr>
          </a:p>
          <a:p>
            <a:r>
              <a:rPr lang="de-DE">
                <a:latin typeface="Arial"/>
                <a:cs typeface="Arial"/>
              </a:rPr>
              <a:t>MBT </a:t>
            </a:r>
            <a:r>
              <a:rPr lang="de-DE" err="1">
                <a:latin typeface="Arial"/>
                <a:cs typeface="Arial"/>
              </a:rPr>
              <a:t>aims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to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automatically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generate</a:t>
            </a:r>
            <a:r>
              <a:rPr lang="de-DE">
                <a:latin typeface="Arial"/>
                <a:cs typeface="Arial"/>
              </a:rPr>
              <a:t> and </a:t>
            </a:r>
            <a:r>
              <a:rPr lang="de-DE" err="1">
                <a:latin typeface="Arial"/>
                <a:cs typeface="Arial"/>
              </a:rPr>
              <a:t>execute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test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cases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by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utilizing</a:t>
            </a:r>
            <a:r>
              <a:rPr lang="de-DE">
                <a:latin typeface="Arial"/>
                <a:cs typeface="Arial"/>
              </a:rPr>
              <a:t> an </a:t>
            </a:r>
            <a:r>
              <a:rPr lang="de-DE" err="1">
                <a:latin typeface="Arial"/>
                <a:cs typeface="Arial"/>
              </a:rPr>
              <a:t>abstract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system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model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sz="1800">
                <a:latin typeface="Arial"/>
                <a:cs typeface="Arial"/>
              </a:rPr>
              <a:t>(</a:t>
            </a:r>
            <a:r>
              <a:rPr lang="de-DE" sz="1800" err="1">
                <a:latin typeface="Arial"/>
                <a:cs typeface="Arial"/>
              </a:rPr>
              <a:t>Marinescu</a:t>
            </a:r>
            <a:r>
              <a:rPr lang="de-DE" sz="1800">
                <a:latin typeface="Arial"/>
                <a:cs typeface="Arial"/>
              </a:rPr>
              <a:t> et al., 2015, p. 91)</a:t>
            </a:r>
          </a:p>
          <a:p>
            <a:r>
              <a:rPr lang="de-DE">
                <a:latin typeface="Arial"/>
                <a:cs typeface="Arial"/>
              </a:rPr>
              <a:t>This </a:t>
            </a:r>
            <a:r>
              <a:rPr lang="de-DE" err="1">
                <a:latin typeface="Arial"/>
                <a:cs typeface="Arial"/>
              </a:rPr>
              <a:t>model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represents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the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behavior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of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the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system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under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test</a:t>
            </a:r>
            <a:r>
              <a:rPr lang="de-DE">
                <a:latin typeface="Arial"/>
                <a:cs typeface="Arial"/>
              </a:rPr>
              <a:t> (Utting et al., 2012, p. 297)</a:t>
            </a:r>
            <a:endParaRPr lang="de-DE"/>
          </a:p>
          <a:p>
            <a:r>
              <a:rPr lang="de-DE">
                <a:latin typeface="Arial"/>
                <a:cs typeface="Arial"/>
              </a:rPr>
              <a:t>Type and </a:t>
            </a:r>
            <a:r>
              <a:rPr lang="de-DE" err="1">
                <a:latin typeface="Arial"/>
                <a:cs typeface="Arial"/>
              </a:rPr>
              <a:t>appearance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of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models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can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differ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err="1">
                <a:latin typeface="Arial"/>
                <a:cs typeface="Arial"/>
              </a:rPr>
              <a:t>based</a:t>
            </a:r>
            <a:r>
              <a:rPr lang="de-DE">
                <a:latin typeface="Arial"/>
                <a:cs typeface="Arial"/>
              </a:rPr>
              <a:t> on </a:t>
            </a:r>
            <a:r>
              <a:rPr lang="de-DE" err="1">
                <a:latin typeface="Arial"/>
                <a:cs typeface="Arial"/>
              </a:rPr>
              <a:t>domain</a:t>
            </a:r>
            <a:r>
              <a:rPr lang="de-DE">
                <a:latin typeface="Arial"/>
                <a:cs typeface="Arial"/>
              </a:rPr>
              <a:t>, </a:t>
            </a:r>
            <a:r>
              <a:rPr lang="de-DE" err="1">
                <a:latin typeface="Arial"/>
                <a:cs typeface="Arial"/>
              </a:rPr>
              <a:t>context</a:t>
            </a:r>
            <a:r>
              <a:rPr lang="de-DE">
                <a:latin typeface="Arial"/>
                <a:cs typeface="Arial"/>
              </a:rPr>
              <a:t>, </a:t>
            </a:r>
            <a:r>
              <a:rPr lang="de-DE" err="1">
                <a:latin typeface="Arial"/>
                <a:cs typeface="Arial"/>
              </a:rPr>
              <a:t>or</a:t>
            </a:r>
            <a:r>
              <a:rPr lang="de-DE">
                <a:latin typeface="Arial"/>
                <a:cs typeface="Arial"/>
              </a:rPr>
              <a:t> </a:t>
            </a:r>
            <a:r>
              <a:rPr lang="de-DE" err="1">
                <a:latin typeface="Arial"/>
                <a:cs typeface="Arial"/>
              </a:rPr>
              <a:t>purpose</a:t>
            </a:r>
            <a:r>
              <a:rPr lang="de-DE">
                <a:latin typeface="Arial"/>
                <a:cs typeface="Arial"/>
              </a:rPr>
              <a:t> (</a:t>
            </a:r>
            <a:r>
              <a:rPr lang="de-DE" err="1">
                <a:latin typeface="Arial"/>
                <a:cs typeface="Arial"/>
              </a:rPr>
              <a:t>Alégroth</a:t>
            </a:r>
            <a:r>
              <a:rPr lang="de-DE">
                <a:latin typeface="Arial"/>
                <a:cs typeface="Arial"/>
              </a:rPr>
              <a:t> et al., 2022, p. 2)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14740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03A281-FE5C-330D-91C5-96011A5A9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5BF3175C-CB74-766B-07A7-E05AEC55B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2515683" cy="520305"/>
          </a:xfrm>
        </p:spPr>
        <p:txBody>
          <a:bodyPr/>
          <a:lstStyle/>
          <a:p>
            <a:r>
              <a:rPr lang="de-DE">
                <a:latin typeface="Arial"/>
                <a:cs typeface="Arial"/>
              </a:rPr>
              <a:t>Background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27C09E-E334-0F82-9237-45A2A03A2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D1A1CC-C44E-4F4F-348C-DE415D6BB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3452D8B-687E-2F5C-7C9D-4738830A5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dirty="0" smtClean="0"/>
              <a:pPr/>
              <a:t>7</a:t>
            </a:fld>
            <a:endParaRPr lang="de-DE"/>
          </a:p>
        </p:txBody>
      </p:sp>
      <p:pic>
        <p:nvPicPr>
          <p:cNvPr id="8" name="Picture 2" descr="The TiGL Geometry Library">
            <a:extLst>
              <a:ext uri="{FF2B5EF4-FFF2-40B4-BE49-F238E27FC236}">
                <a16:creationId xmlns:a16="http://schemas.microsoft.com/office/drawing/2014/main" id="{92870AA0-7D22-F28E-3D8D-365A8FD037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875" r="-2301" b="-6670"/>
          <a:stretch/>
        </p:blipFill>
        <p:spPr bwMode="auto">
          <a:xfrm>
            <a:off x="689558" y="2989599"/>
            <a:ext cx="2562598" cy="87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C346C4A-AA4D-A6DA-D127-CAA55FBFF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6771" y="1133564"/>
            <a:ext cx="7738111" cy="476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4EA68802-8C0E-8A23-E9F0-1BF034ED5FD3}"/>
              </a:ext>
            </a:extLst>
          </p:cNvPr>
          <p:cNvSpPr txBox="1">
            <a:spLocks/>
          </p:cNvSpPr>
          <p:nvPr/>
        </p:nvSpPr>
        <p:spPr>
          <a:xfrm>
            <a:off x="7953148" y="5975862"/>
            <a:ext cx="3833052" cy="2448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800">
                <a:hlinkClick r:id="rId4"/>
              </a:rPr>
              <a:t>https://dlr-sc.github.io/tigl/pages/images/screenshots/TiGLViewer-HighRes.png</a:t>
            </a:r>
          </a:p>
        </p:txBody>
      </p:sp>
      <p:sp>
        <p:nvSpPr>
          <p:cNvPr id="6" name="Textplatzhalter 6">
            <a:extLst>
              <a:ext uri="{FF2B5EF4-FFF2-40B4-BE49-F238E27FC236}">
                <a16:creationId xmlns:a16="http://schemas.microsoft.com/office/drawing/2014/main" id="{80E883BE-26B9-19AE-F2F2-C6DAC1FB8CFF}"/>
              </a:ext>
            </a:extLst>
          </p:cNvPr>
          <p:cNvSpPr txBox="1">
            <a:spLocks/>
          </p:cNvSpPr>
          <p:nvPr/>
        </p:nvSpPr>
        <p:spPr>
          <a:xfrm>
            <a:off x="7953148" y="6128262"/>
            <a:ext cx="3833052" cy="187680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800">
                <a:latin typeface="Arial"/>
                <a:cs typeface="Arial"/>
                <a:hlinkClick r:id="rId5"/>
              </a:rPr>
              <a:t>https://dlr-sc.github.io/tigl/images/tigl-logo.png</a:t>
            </a:r>
            <a:r>
              <a:rPr lang="de-DE" sz="800">
                <a:latin typeface="Arial"/>
                <a:cs typeface="Arial"/>
              </a:rPr>
              <a:t> 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268303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321D78C-0C7D-E162-DBFA-4B63E273F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latin typeface="Arial"/>
                <a:cs typeface="Arial"/>
              </a:rPr>
              <a:t>Methodology</a:t>
            </a:r>
            <a:endParaRPr lang="de-DE" err="1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8662CC-181F-1D07-9B07-F16F10865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5F5F7-FBF1-443B-9947-CF3918B31ED7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41AAD1-1309-4513-CB8B-D7A62235B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8" name="Inhaltsplatzhalter 11">
            <a:extLst>
              <a:ext uri="{FF2B5EF4-FFF2-40B4-BE49-F238E27FC236}">
                <a16:creationId xmlns:a16="http://schemas.microsoft.com/office/drawing/2014/main" id="{421C626F-B581-1EB8-E947-D19341448044}"/>
              </a:ext>
            </a:extLst>
          </p:cNvPr>
          <p:cNvSpPr txBox="1">
            <a:spLocks/>
          </p:cNvSpPr>
          <p:nvPr/>
        </p:nvSpPr>
        <p:spPr>
          <a:xfrm>
            <a:off x="686305" y="1411083"/>
            <a:ext cx="5202867" cy="37017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400" b="1">
                <a:latin typeface="Arial"/>
                <a:cs typeface="Arial"/>
              </a:rPr>
              <a:t>Choice </a:t>
            </a:r>
            <a:r>
              <a:rPr lang="de-DE" sz="2400" b="1" err="1">
                <a:latin typeface="Arial"/>
                <a:cs typeface="Arial"/>
              </a:rPr>
              <a:t>of</a:t>
            </a:r>
            <a:r>
              <a:rPr lang="de-DE" sz="2400" b="1">
                <a:latin typeface="Arial"/>
                <a:cs typeface="Arial"/>
              </a:rPr>
              <a:t> Method</a:t>
            </a:r>
            <a:endParaRPr lang="de-DE" err="1">
              <a:latin typeface="Arial"/>
              <a:cs typeface="Arial"/>
            </a:endParaRPr>
          </a:p>
        </p:txBody>
      </p:sp>
      <p:sp>
        <p:nvSpPr>
          <p:cNvPr id="9" name="Inhaltsplatzhalter 11">
            <a:extLst>
              <a:ext uri="{FF2B5EF4-FFF2-40B4-BE49-F238E27FC236}">
                <a16:creationId xmlns:a16="http://schemas.microsoft.com/office/drawing/2014/main" id="{5C373150-57B4-E6CC-A3F3-F1C42B2FD8F4}"/>
              </a:ext>
            </a:extLst>
          </p:cNvPr>
          <p:cNvSpPr txBox="1">
            <a:spLocks/>
          </p:cNvSpPr>
          <p:nvPr/>
        </p:nvSpPr>
        <p:spPr>
          <a:xfrm>
            <a:off x="6169330" y="1960878"/>
            <a:ext cx="5482587" cy="120933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b="1">
                <a:latin typeface="Arial"/>
                <a:cs typeface="Arial"/>
              </a:rPr>
              <a:t>Web Search Research</a:t>
            </a:r>
            <a:endParaRPr lang="de-DE" sz="1800">
              <a:latin typeface="Arial"/>
              <a:cs typeface="Arial"/>
            </a:endParaRPr>
          </a:p>
          <a:p>
            <a:pPr marL="445770" lvl="1"/>
            <a:r>
              <a:rPr lang="de-DE" sz="1800" err="1">
                <a:latin typeface="Arial"/>
                <a:cs typeface="Arial"/>
              </a:rPr>
              <a:t>Finding</a:t>
            </a:r>
            <a:r>
              <a:rPr lang="de-DE" sz="1800">
                <a:latin typeface="Arial"/>
                <a:cs typeface="Arial"/>
              </a:rPr>
              <a:t> and </a:t>
            </a:r>
            <a:r>
              <a:rPr lang="de-DE" sz="1800" err="1">
                <a:latin typeface="Arial"/>
                <a:cs typeface="Arial"/>
              </a:rPr>
              <a:t>comparing</a:t>
            </a:r>
            <a:r>
              <a:rPr lang="de-DE" sz="1800">
                <a:latin typeface="Arial"/>
                <a:cs typeface="Arial"/>
              </a:rPr>
              <a:t> MBT </a:t>
            </a:r>
            <a:r>
              <a:rPr lang="de-DE" sz="1800" err="1">
                <a:latin typeface="Arial"/>
                <a:cs typeface="Arial"/>
              </a:rPr>
              <a:t>tools</a:t>
            </a:r>
            <a:endParaRPr lang="de-DE" sz="1800">
              <a:latin typeface="Arial"/>
              <a:cs typeface="Arial"/>
            </a:endParaRPr>
          </a:p>
          <a:p>
            <a:pPr marL="445770" lvl="1"/>
            <a:r>
              <a:rPr lang="de-DE" sz="1800">
                <a:latin typeface="Arial"/>
                <a:cs typeface="Arial"/>
              </a:rPr>
              <a:t>Search in Google</a:t>
            </a:r>
          </a:p>
          <a:p>
            <a:endParaRPr lang="de-DE" b="1">
              <a:latin typeface="Arial"/>
              <a:cs typeface="Arial"/>
            </a:endParaRPr>
          </a:p>
          <a:p>
            <a:endParaRPr lang="de-DE">
              <a:latin typeface="Arial"/>
              <a:cs typeface="Arial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4C11845-128B-170F-A029-B6E9DF064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7" name="Inhaltsplatzhalter 11">
            <a:extLst>
              <a:ext uri="{FF2B5EF4-FFF2-40B4-BE49-F238E27FC236}">
                <a16:creationId xmlns:a16="http://schemas.microsoft.com/office/drawing/2014/main" id="{FBB24F36-3DD7-114C-8907-08B3F42E8487}"/>
              </a:ext>
            </a:extLst>
          </p:cNvPr>
          <p:cNvSpPr txBox="1">
            <a:spLocks/>
          </p:cNvSpPr>
          <p:nvPr/>
        </p:nvSpPr>
        <p:spPr>
          <a:xfrm>
            <a:off x="6167401" y="3232164"/>
            <a:ext cx="5482587" cy="118040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>
                <a:latin typeface="Arial"/>
                <a:cs typeface="Arial"/>
              </a:rPr>
              <a:t>Integration </a:t>
            </a:r>
            <a:r>
              <a:rPr lang="de-DE" b="1" err="1">
                <a:latin typeface="Arial"/>
                <a:cs typeface="Arial"/>
              </a:rPr>
              <a:t>of</a:t>
            </a:r>
            <a:r>
              <a:rPr lang="de-DE" b="1">
                <a:latin typeface="Arial"/>
                <a:cs typeface="Arial"/>
              </a:rPr>
              <a:t> </a:t>
            </a:r>
            <a:r>
              <a:rPr lang="de-DE" b="1" err="1">
                <a:latin typeface="Arial"/>
                <a:cs typeface="Arial"/>
              </a:rPr>
              <a:t>Findings</a:t>
            </a:r>
            <a:endParaRPr lang="de-DE" err="1">
              <a:latin typeface="Arial"/>
              <a:cs typeface="Arial"/>
            </a:endParaRPr>
          </a:p>
          <a:p>
            <a:pPr marL="445770" lvl="1"/>
            <a:r>
              <a:rPr lang="de-DE" err="1">
                <a:latin typeface="Arial"/>
                <a:cs typeface="Arial"/>
              </a:rPr>
              <a:t>Prototyping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err="1">
                <a:latin typeface="Arial"/>
                <a:cs typeface="Arial"/>
              </a:rPr>
              <a:t>outcomes</a:t>
            </a:r>
            <a:r>
              <a:rPr lang="de-DE">
                <a:latin typeface="Arial"/>
                <a:cs typeface="Arial"/>
              </a:rPr>
              <a:t>, interview </a:t>
            </a:r>
            <a:r>
              <a:rPr lang="de-DE" err="1">
                <a:latin typeface="Arial"/>
                <a:cs typeface="Arial"/>
              </a:rPr>
              <a:t>insights</a:t>
            </a:r>
            <a:r>
              <a:rPr lang="de-DE">
                <a:latin typeface="Arial"/>
                <a:cs typeface="Arial"/>
              </a:rPr>
              <a:t>, and </a:t>
            </a:r>
            <a:r>
              <a:rPr lang="de-DE" err="1">
                <a:latin typeface="Arial"/>
                <a:cs typeface="Arial"/>
              </a:rPr>
              <a:t>research</a:t>
            </a:r>
            <a:r>
              <a:rPr lang="de-DE">
                <a:latin typeface="Arial"/>
                <a:cs typeface="Arial"/>
              </a:rPr>
              <a:t> </a:t>
            </a:r>
            <a:r>
              <a:rPr lang="de-DE" err="1">
                <a:latin typeface="Arial"/>
                <a:cs typeface="Arial"/>
              </a:rPr>
              <a:t>findings</a:t>
            </a:r>
            <a:endParaRPr lang="de-DE">
              <a:latin typeface="Arial"/>
              <a:cs typeface="Arial"/>
            </a:endParaRPr>
          </a:p>
          <a:p>
            <a:endParaRPr lang="de-DE" b="1">
              <a:latin typeface="Arial"/>
              <a:cs typeface="Arial"/>
            </a:endParaRPr>
          </a:p>
          <a:p>
            <a:endParaRPr lang="de-DE">
              <a:latin typeface="Arial"/>
              <a:cs typeface="Arial"/>
            </a:endParaRPr>
          </a:p>
        </p:txBody>
      </p:sp>
      <p:sp>
        <p:nvSpPr>
          <p:cNvPr id="10" name="Inhaltsplatzhalter 11">
            <a:extLst>
              <a:ext uri="{FF2B5EF4-FFF2-40B4-BE49-F238E27FC236}">
                <a16:creationId xmlns:a16="http://schemas.microsoft.com/office/drawing/2014/main" id="{748D632C-9CE0-6A29-A356-87886FB77A62}"/>
              </a:ext>
            </a:extLst>
          </p:cNvPr>
          <p:cNvSpPr txBox="1">
            <a:spLocks/>
          </p:cNvSpPr>
          <p:nvPr/>
        </p:nvSpPr>
        <p:spPr>
          <a:xfrm>
            <a:off x="688717" y="4148492"/>
            <a:ext cx="5328258" cy="193275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b="1">
                <a:latin typeface="Arial"/>
                <a:cs typeface="Arial"/>
              </a:rPr>
              <a:t>Online Scientific Database Research</a:t>
            </a:r>
            <a:endParaRPr lang="en-US" sz="1800">
              <a:latin typeface="Arial"/>
              <a:cs typeface="Arial"/>
            </a:endParaRPr>
          </a:p>
          <a:p>
            <a:pPr marL="445770" lvl="1"/>
            <a:r>
              <a:rPr lang="de-DE" sz="1800">
                <a:latin typeface="Arial"/>
                <a:cs typeface="Arial"/>
              </a:rPr>
              <a:t>Broad </a:t>
            </a:r>
            <a:r>
              <a:rPr lang="de-DE" sz="1800" err="1">
                <a:latin typeface="Arial"/>
                <a:cs typeface="Arial"/>
              </a:rPr>
              <a:t>search</a:t>
            </a:r>
            <a:r>
              <a:rPr lang="de-DE" sz="1800">
                <a:latin typeface="Arial"/>
                <a:cs typeface="Arial"/>
              </a:rPr>
              <a:t> in Google Scholar,  </a:t>
            </a:r>
            <a:r>
              <a:rPr lang="de-DE" sz="1800" err="1">
                <a:latin typeface="Arial"/>
                <a:cs typeface="Arial"/>
              </a:rPr>
              <a:t>ResearchGate</a:t>
            </a:r>
            <a:r>
              <a:rPr lang="de-DE" sz="1800">
                <a:latin typeface="Arial"/>
                <a:cs typeface="Arial"/>
              </a:rPr>
              <a:t> and IEEE Explorer</a:t>
            </a:r>
            <a:endParaRPr lang="en-US" sz="1800">
              <a:latin typeface="Arial"/>
              <a:cs typeface="Arial"/>
            </a:endParaRPr>
          </a:p>
          <a:p>
            <a:pPr marL="445770" lvl="1"/>
            <a:r>
              <a:rPr lang="de-DE" sz="1800">
                <a:latin typeface="Arial"/>
                <a:cs typeface="Arial"/>
              </a:rPr>
              <a:t>Paper Analysis</a:t>
            </a:r>
            <a:endParaRPr lang="en-US" sz="1800">
              <a:latin typeface="Arial"/>
              <a:cs typeface="Arial"/>
            </a:endParaRPr>
          </a:p>
          <a:p>
            <a:pPr marL="674370" lvl="2"/>
            <a:r>
              <a:rPr lang="de-DE" sz="1800" err="1">
                <a:latin typeface="Arial"/>
                <a:cs typeface="Arial"/>
              </a:rPr>
              <a:t>Defined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criteria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for</a:t>
            </a:r>
            <a:r>
              <a:rPr lang="de-DE" sz="1800">
                <a:latin typeface="Arial"/>
                <a:cs typeface="Arial"/>
              </a:rPr>
              <a:t> MBT </a:t>
            </a:r>
            <a:r>
              <a:rPr lang="de-DE" sz="1800" err="1">
                <a:latin typeface="Arial"/>
                <a:cs typeface="Arial"/>
              </a:rPr>
              <a:t>tool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selection</a:t>
            </a:r>
            <a:endParaRPr lang="de-DE" sz="1800">
              <a:latin typeface="Arial"/>
              <a:cs typeface="Arial"/>
            </a:endParaRPr>
          </a:p>
          <a:p>
            <a:endParaRPr lang="de-DE" b="1">
              <a:latin typeface="Arial"/>
              <a:cs typeface="Arial"/>
            </a:endParaRPr>
          </a:p>
          <a:p>
            <a:endParaRPr lang="de-DE" b="1">
              <a:latin typeface="Arial"/>
              <a:cs typeface="Arial"/>
            </a:endParaRPr>
          </a:p>
          <a:p>
            <a:endParaRPr lang="de-DE">
              <a:latin typeface="Arial"/>
              <a:cs typeface="Arial"/>
            </a:endParaRP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FF82D165-30D0-C39C-CD32-C6E38FC17E25}"/>
              </a:ext>
            </a:extLst>
          </p:cNvPr>
          <p:cNvSpPr txBox="1">
            <a:spLocks/>
          </p:cNvSpPr>
          <p:nvPr/>
        </p:nvSpPr>
        <p:spPr>
          <a:xfrm>
            <a:off x="690645" y="2819334"/>
            <a:ext cx="5482587" cy="120933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b="1">
                <a:latin typeface="Arial"/>
                <a:cs typeface="Arial"/>
              </a:rPr>
              <a:t>Interview </a:t>
            </a:r>
            <a:r>
              <a:rPr lang="de-DE" sz="1800" b="1" err="1">
                <a:latin typeface="Arial"/>
                <a:cs typeface="Arial"/>
              </a:rPr>
              <a:t>with</a:t>
            </a:r>
            <a:r>
              <a:rPr lang="de-DE" sz="1800" b="1">
                <a:latin typeface="Arial"/>
                <a:cs typeface="Arial"/>
              </a:rPr>
              <a:t> </a:t>
            </a:r>
            <a:r>
              <a:rPr lang="de-DE" sz="1800" b="1" err="1">
                <a:latin typeface="Arial"/>
                <a:cs typeface="Arial"/>
              </a:rPr>
              <a:t>one</a:t>
            </a:r>
            <a:r>
              <a:rPr lang="de-DE" sz="1800" b="1">
                <a:latin typeface="Arial"/>
                <a:cs typeface="Arial"/>
              </a:rPr>
              <a:t> </a:t>
            </a:r>
            <a:r>
              <a:rPr lang="de-DE" sz="1800" b="1" err="1">
                <a:latin typeface="Arial"/>
                <a:cs typeface="Arial"/>
              </a:rPr>
              <a:t>of</a:t>
            </a:r>
            <a:r>
              <a:rPr lang="de-DE" sz="1800" b="1">
                <a:latin typeface="Arial"/>
                <a:cs typeface="Arial"/>
              </a:rPr>
              <a:t> </a:t>
            </a:r>
            <a:r>
              <a:rPr lang="de-DE" sz="1800" b="1" err="1">
                <a:latin typeface="Arial"/>
                <a:cs typeface="Arial"/>
              </a:rPr>
              <a:t>the</a:t>
            </a:r>
            <a:r>
              <a:rPr lang="de-DE" sz="1800" b="1">
                <a:latin typeface="Arial"/>
                <a:cs typeface="Arial"/>
              </a:rPr>
              <a:t> </a:t>
            </a:r>
            <a:r>
              <a:rPr lang="de-DE" sz="1800" b="1" err="1">
                <a:latin typeface="Arial"/>
                <a:cs typeface="Arial"/>
              </a:rPr>
              <a:t>TiGL</a:t>
            </a:r>
            <a:r>
              <a:rPr lang="de-DE" sz="1800" b="1">
                <a:latin typeface="Arial"/>
                <a:cs typeface="Arial"/>
              </a:rPr>
              <a:t> </a:t>
            </a:r>
            <a:r>
              <a:rPr lang="de-DE" sz="1800" b="1" err="1">
                <a:latin typeface="Arial"/>
                <a:cs typeface="Arial"/>
              </a:rPr>
              <a:t>developers</a:t>
            </a:r>
            <a:endParaRPr lang="de-DE" sz="1800" err="1">
              <a:latin typeface="Arial"/>
              <a:cs typeface="Arial"/>
            </a:endParaRPr>
          </a:p>
          <a:p>
            <a:pPr marL="445770" lvl="1"/>
            <a:r>
              <a:rPr lang="de-DE" sz="1800">
                <a:latin typeface="Arial"/>
                <a:cs typeface="Arial"/>
              </a:rPr>
              <a:t>Semi-</a:t>
            </a:r>
            <a:r>
              <a:rPr lang="de-DE" sz="1800" err="1">
                <a:latin typeface="Arial"/>
                <a:cs typeface="Arial"/>
              </a:rPr>
              <a:t>structured</a:t>
            </a:r>
            <a:r>
              <a:rPr lang="de-DE" sz="1800">
                <a:latin typeface="Arial"/>
                <a:cs typeface="Arial"/>
              </a:rPr>
              <a:t> interview</a:t>
            </a:r>
            <a:endParaRPr lang="en-US" sz="1800">
              <a:latin typeface="Arial"/>
              <a:cs typeface="Arial"/>
            </a:endParaRPr>
          </a:p>
          <a:p>
            <a:pPr marL="445770" lvl="1"/>
            <a:r>
              <a:rPr lang="de-DE" sz="1800" err="1">
                <a:latin typeface="Arial"/>
                <a:cs typeface="Arial"/>
              </a:rPr>
              <a:t>TiGL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developer</a:t>
            </a:r>
            <a:r>
              <a:rPr lang="de-DE" sz="1800">
                <a:latin typeface="Arial"/>
                <a:cs typeface="Arial"/>
              </a:rPr>
              <a:t>: Jan Kleinert</a:t>
            </a:r>
          </a:p>
        </p:txBody>
      </p:sp>
      <p:sp>
        <p:nvSpPr>
          <p:cNvPr id="13" name="Inhaltsplatzhalter 11">
            <a:extLst>
              <a:ext uri="{FF2B5EF4-FFF2-40B4-BE49-F238E27FC236}">
                <a16:creationId xmlns:a16="http://schemas.microsoft.com/office/drawing/2014/main" id="{D76CD1D1-0DCE-F50C-B3CF-3A5BC1116CB1}"/>
              </a:ext>
            </a:extLst>
          </p:cNvPr>
          <p:cNvSpPr txBox="1">
            <a:spLocks/>
          </p:cNvSpPr>
          <p:nvPr/>
        </p:nvSpPr>
        <p:spPr>
          <a:xfrm>
            <a:off x="690645" y="1960877"/>
            <a:ext cx="5482587" cy="77528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800" b="1" err="1">
                <a:latin typeface="Arial"/>
                <a:cs typeface="Arial"/>
              </a:rPr>
              <a:t>Prototyping</a:t>
            </a:r>
            <a:endParaRPr lang="de-DE" sz="1800" err="1">
              <a:latin typeface="Arial"/>
              <a:cs typeface="Arial"/>
            </a:endParaRPr>
          </a:p>
          <a:p>
            <a:pPr marL="445770" lvl="1"/>
            <a:r>
              <a:rPr lang="de-DE" sz="1800">
                <a:latin typeface="Arial"/>
                <a:cs typeface="Arial"/>
              </a:rPr>
              <a:t>Create initial </a:t>
            </a:r>
            <a:r>
              <a:rPr lang="de-DE" sz="1800" err="1">
                <a:latin typeface="Arial"/>
                <a:cs typeface="Arial"/>
              </a:rPr>
              <a:t>test</a:t>
            </a:r>
            <a:r>
              <a:rPr lang="de-DE" sz="1800">
                <a:latin typeface="Arial"/>
                <a:cs typeface="Arial"/>
              </a:rPr>
              <a:t> </a:t>
            </a:r>
            <a:r>
              <a:rPr lang="de-DE" sz="1800" err="1">
                <a:latin typeface="Arial"/>
                <a:cs typeface="Arial"/>
              </a:rPr>
              <a:t>models</a:t>
            </a:r>
            <a:endParaRPr lang="en-US" sz="1800" err="1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6214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  <p:bldP spid="10" grpId="0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29BA89C-6A8E-BC59-14E0-41281E91E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530795"/>
          </a:xfrm>
        </p:spPr>
        <p:txBody>
          <a:bodyPr/>
          <a:lstStyle/>
          <a:p>
            <a:r>
              <a:rPr lang="de-DE" err="1">
                <a:latin typeface="Arial"/>
                <a:cs typeface="Arial"/>
              </a:rPr>
              <a:t>Methodology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4D562C8-8F7C-A1F3-5CAC-10DB5F1A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5F5F7-FBF1-443B-9947-CF3918B31ED7}" type="datetime1">
              <a:rPr lang="de-DE" smtClean="0"/>
              <a:pPr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EDE8BC-6F69-D21F-0F9B-C0E39197C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für Softwaretechnologie</a:t>
            </a:r>
          </a:p>
        </p:txBody>
      </p:sp>
      <p:sp>
        <p:nvSpPr>
          <p:cNvPr id="8" name="Inhaltsplatzhalter 11">
            <a:extLst>
              <a:ext uri="{FF2B5EF4-FFF2-40B4-BE49-F238E27FC236}">
                <a16:creationId xmlns:a16="http://schemas.microsoft.com/office/drawing/2014/main" id="{818AEE3F-3613-10D9-0159-129B7F7C911D}"/>
              </a:ext>
            </a:extLst>
          </p:cNvPr>
          <p:cNvSpPr txBox="1">
            <a:spLocks/>
          </p:cNvSpPr>
          <p:nvPr/>
        </p:nvSpPr>
        <p:spPr>
          <a:xfrm>
            <a:off x="686305" y="2018753"/>
            <a:ext cx="10822617" cy="297447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latin typeface="Arial"/>
                <a:cs typeface="Arial"/>
              </a:rPr>
              <a:t>Technology</a:t>
            </a:r>
            <a:r>
              <a:rPr lang="en-GB">
                <a:latin typeface="Arial"/>
                <a:cs typeface="Arial"/>
              </a:rPr>
              <a:t>: Programming language, Online/Offline Testing, Testing system (Mobile, Desktop)</a:t>
            </a:r>
            <a:endParaRPr lang="de-DE"/>
          </a:p>
          <a:p>
            <a:r>
              <a:rPr lang="en-GB" b="1">
                <a:latin typeface="Arial"/>
                <a:cs typeface="Arial"/>
              </a:rPr>
              <a:t>Licensing</a:t>
            </a:r>
            <a:r>
              <a:rPr lang="en-GB">
                <a:latin typeface="Arial"/>
                <a:cs typeface="Arial"/>
              </a:rPr>
              <a:t>: Commercial or Open Source </a:t>
            </a:r>
          </a:p>
          <a:p>
            <a:r>
              <a:rPr lang="en-GB" b="1" err="1">
                <a:latin typeface="Arial"/>
                <a:cs typeface="Arial"/>
              </a:rPr>
              <a:t>Modeling</a:t>
            </a:r>
            <a:r>
              <a:rPr lang="en-GB" b="1">
                <a:latin typeface="Arial"/>
                <a:cs typeface="Arial"/>
              </a:rPr>
              <a:t> notations: </a:t>
            </a:r>
            <a:r>
              <a:rPr lang="en-GB">
                <a:latin typeface="Arial"/>
                <a:cs typeface="Arial"/>
              </a:rPr>
              <a:t>State-based, Transition-based, Stochastic, Data-flow</a:t>
            </a:r>
            <a:endParaRPr lang="en-GB" b="1">
              <a:latin typeface="Arial"/>
              <a:cs typeface="Arial"/>
            </a:endParaRPr>
          </a:p>
          <a:p>
            <a:r>
              <a:rPr lang="en-GB" b="1">
                <a:latin typeface="Arial"/>
                <a:cs typeface="Arial"/>
              </a:rPr>
              <a:t>Artifacts: </a:t>
            </a:r>
            <a:r>
              <a:rPr lang="en-GB">
                <a:latin typeface="Arial"/>
                <a:cs typeface="Arial"/>
              </a:rPr>
              <a:t>Functional </a:t>
            </a:r>
            <a:r>
              <a:rPr lang="en-GB" err="1">
                <a:latin typeface="Arial"/>
                <a:cs typeface="Arial"/>
              </a:rPr>
              <a:t>behavior</a:t>
            </a:r>
            <a:r>
              <a:rPr lang="en-GB">
                <a:latin typeface="Arial"/>
                <a:cs typeface="Arial"/>
              </a:rPr>
              <a:t>, Extra-functional </a:t>
            </a:r>
            <a:r>
              <a:rPr lang="en-GB" err="1">
                <a:latin typeface="Arial"/>
                <a:cs typeface="Arial"/>
              </a:rPr>
              <a:t>behavior</a:t>
            </a:r>
            <a:r>
              <a:rPr lang="en-GB">
                <a:latin typeface="Arial"/>
                <a:cs typeface="Arial"/>
              </a:rPr>
              <a:t>, Architectual description</a:t>
            </a:r>
            <a:endParaRPr lang="en-GB" b="1">
              <a:latin typeface="Arial"/>
              <a:cs typeface="Arial"/>
            </a:endParaRPr>
          </a:p>
          <a:p>
            <a:r>
              <a:rPr lang="en-GB" b="1">
                <a:latin typeface="Arial"/>
                <a:cs typeface="Arial"/>
              </a:rPr>
              <a:t>Test selection criteria: </a:t>
            </a:r>
            <a:r>
              <a:rPr lang="en-GB">
                <a:latin typeface="Arial"/>
                <a:cs typeface="Arial"/>
              </a:rPr>
              <a:t>e.g. Requirements-based coverage, Ad-hoc test case specification</a:t>
            </a:r>
            <a:endParaRPr lang="en-GB" b="1">
              <a:latin typeface="Arial"/>
              <a:cs typeface="Arial"/>
            </a:endParaRPr>
          </a:p>
          <a:p>
            <a:r>
              <a:rPr lang="en-GB" b="1">
                <a:latin typeface="Arial"/>
                <a:cs typeface="Arial"/>
              </a:rPr>
              <a:t>Test generation method: </a:t>
            </a:r>
            <a:r>
              <a:rPr lang="en-GB">
                <a:latin typeface="Arial"/>
                <a:cs typeface="Arial"/>
              </a:rPr>
              <a:t>Graph search, Model-checking, Manual, Random</a:t>
            </a:r>
            <a:endParaRPr lang="en-GB" b="1">
              <a:latin typeface="Arial"/>
              <a:cs typeface="Arial"/>
            </a:endParaRPr>
          </a:p>
          <a:p>
            <a:r>
              <a:rPr lang="en-GB" b="1">
                <a:latin typeface="Arial"/>
                <a:cs typeface="Arial"/>
              </a:rPr>
              <a:t>Mapping: </a:t>
            </a:r>
            <a:r>
              <a:rPr lang="en-GB">
                <a:latin typeface="Arial"/>
                <a:cs typeface="Arial"/>
              </a:rPr>
              <a:t>Abstract test, Executable test</a:t>
            </a:r>
            <a:r>
              <a:rPr lang="en-GB" b="1">
                <a:latin typeface="Arial"/>
                <a:cs typeface="Arial"/>
              </a:rPr>
              <a:t> </a:t>
            </a:r>
          </a:p>
          <a:p>
            <a:endParaRPr lang="de-DE" sz="2000">
              <a:latin typeface="Arial"/>
              <a:cs typeface="Arial"/>
            </a:endParaRPr>
          </a:p>
          <a:p>
            <a:endParaRPr lang="de-DE">
              <a:latin typeface="Arial"/>
              <a:cs typeface="Arial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1816A68A-CA7C-4295-1F90-4505EED0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6" name="Inhaltsplatzhalter 11">
            <a:extLst>
              <a:ext uri="{FF2B5EF4-FFF2-40B4-BE49-F238E27FC236}">
                <a16:creationId xmlns:a16="http://schemas.microsoft.com/office/drawing/2014/main" id="{18C55D28-9F0C-F99E-C55D-C943D198C363}"/>
              </a:ext>
            </a:extLst>
          </p:cNvPr>
          <p:cNvSpPr txBox="1">
            <a:spLocks/>
          </p:cNvSpPr>
          <p:nvPr/>
        </p:nvSpPr>
        <p:spPr>
          <a:xfrm>
            <a:off x="686305" y="1449662"/>
            <a:ext cx="10822617" cy="36052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2286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46400" indent="-228600" algn="l" defTabSz="73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75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88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21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Char char="•"/>
              <a:defRPr sz="1750" b="0" i="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400" b="1">
                <a:latin typeface="Arial"/>
                <a:cs typeface="Arial"/>
              </a:rPr>
              <a:t>MBT Tool </a:t>
            </a:r>
            <a:r>
              <a:rPr lang="de-DE" sz="2400" b="1" err="1">
                <a:latin typeface="Arial"/>
                <a:cs typeface="Arial"/>
              </a:rPr>
              <a:t>Selection</a:t>
            </a:r>
            <a:r>
              <a:rPr lang="de-DE" sz="2400" b="1">
                <a:latin typeface="Arial"/>
                <a:cs typeface="Arial"/>
              </a:rPr>
              <a:t> </a:t>
            </a:r>
            <a:r>
              <a:rPr lang="de-DE" sz="2400" b="1" err="1">
                <a:latin typeface="Arial"/>
                <a:cs typeface="Arial"/>
              </a:rPr>
              <a:t>Criteria</a:t>
            </a:r>
            <a:r>
              <a:rPr lang="de-DE" sz="2400" b="1">
                <a:latin typeface="Arial"/>
                <a:cs typeface="Arial"/>
              </a:rPr>
              <a:t> (</a:t>
            </a:r>
            <a:r>
              <a:rPr lang="de-DE" sz="2400" b="1" err="1">
                <a:latin typeface="Arial"/>
                <a:cs typeface="Arial"/>
              </a:rPr>
              <a:t>Marinescu</a:t>
            </a:r>
            <a:r>
              <a:rPr lang="de-DE" sz="2400" b="1">
                <a:latin typeface="Arial"/>
                <a:cs typeface="Arial"/>
              </a:rPr>
              <a:t> et al., 2015)</a:t>
            </a:r>
            <a:endParaRPr lang="de-DE" sz="2400" b="1"/>
          </a:p>
          <a:p>
            <a:endParaRPr lang="de-DE" sz="2000">
              <a:latin typeface="Arial"/>
              <a:cs typeface="Arial"/>
            </a:endParaRPr>
          </a:p>
          <a:p>
            <a:endParaRPr lang="de-DE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3357835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FFFFF"/>
      </a:lt1>
      <a:dk2>
        <a:srgbClr val="005176"/>
      </a:dk2>
      <a:lt2>
        <a:srgbClr val="005176"/>
      </a:lt2>
      <a:accent1>
        <a:srgbClr val="005176"/>
      </a:accent1>
      <a:accent2>
        <a:srgbClr val="00A1C0"/>
      </a:accent2>
      <a:accent3>
        <a:srgbClr val="00A1C0"/>
      </a:accent3>
      <a:accent4>
        <a:srgbClr val="E05A52"/>
      </a:accent4>
      <a:accent5>
        <a:srgbClr val="E05A52"/>
      </a:accent5>
      <a:accent6>
        <a:srgbClr val="E05A52"/>
      </a:accent6>
      <a:hlink>
        <a:srgbClr val="00A1C0"/>
      </a:hlink>
      <a:folHlink>
        <a:srgbClr val="E05A5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zK_PPT-Master_230201" id="{B5418ECA-8C0A-8F41-8796-9ECF9392E09D}" vid="{F9A25019-F941-2746-8D73-6550E2F1187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Breitbild</PresentationFormat>
  <Slides>21</Slides>
  <Notes>1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2" baseType="lpstr">
      <vt:lpstr>Office</vt:lpstr>
      <vt:lpstr>Model-based testing</vt:lpstr>
      <vt:lpstr>Table of Contents</vt:lpstr>
      <vt:lpstr>Introduction</vt:lpstr>
      <vt:lpstr>Introduction</vt:lpstr>
      <vt:lpstr>Background &amp; Methodology</vt:lpstr>
      <vt:lpstr>Background</vt:lpstr>
      <vt:lpstr>Background</vt:lpstr>
      <vt:lpstr>Methodology</vt:lpstr>
      <vt:lpstr>Methodology</vt:lpstr>
      <vt:lpstr>Results</vt:lpstr>
      <vt:lpstr>MBT Workflow</vt:lpstr>
      <vt:lpstr>MBT Tool Selection</vt:lpstr>
      <vt:lpstr>Test Cases</vt:lpstr>
      <vt:lpstr>Test Cases</vt:lpstr>
      <vt:lpstr>Modelling Prototype</vt:lpstr>
      <vt:lpstr>Running Tests</vt:lpstr>
      <vt:lpstr>Personal Reflection</vt:lpstr>
      <vt:lpstr>Personal Reflection</vt:lpstr>
      <vt:lpstr>Sources</vt:lpstr>
      <vt:lpstr>List of Figures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Sophia Bernhöft</dc:creator>
  <cp:revision>2</cp:revision>
  <dcterms:created xsi:type="dcterms:W3CDTF">2023-01-31T13:16:58Z</dcterms:created>
  <dcterms:modified xsi:type="dcterms:W3CDTF">2024-01-17T16:57:29Z</dcterms:modified>
</cp:coreProperties>
</file>